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Default Extension="bin" ContentType="application/vnd.openxmlformats-officedocument.oleObject"/>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102" d="100"/>
          <a:sy n="102" d="100"/>
        </p:scale>
        <p:origin x="-1164"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drawings/_rels/vmlDrawing10.vml.rels><?xml version="1.0" encoding="UTF-8" standalone="yes"?>
<Relationships xmlns="http://schemas.openxmlformats.org/package/2006/relationships"><Relationship Id="rId8" Type="http://schemas.openxmlformats.org/officeDocument/2006/relationships/image" Target="../media/image41.wmf"/><Relationship Id="rId3" Type="http://schemas.openxmlformats.org/officeDocument/2006/relationships/image" Target="../media/image37.wmf"/><Relationship Id="rId7" Type="http://schemas.openxmlformats.org/officeDocument/2006/relationships/image" Target="../media/image40.wmf"/><Relationship Id="rId2" Type="http://schemas.openxmlformats.org/officeDocument/2006/relationships/image" Target="../media/image36.wmf"/><Relationship Id="rId1" Type="http://schemas.openxmlformats.org/officeDocument/2006/relationships/image" Target="../media/image35.wmf"/><Relationship Id="rId6" Type="http://schemas.openxmlformats.org/officeDocument/2006/relationships/image" Target="../media/image39.wmf"/><Relationship Id="rId5" Type="http://schemas.openxmlformats.org/officeDocument/2006/relationships/image" Target="../media/image38.wmf"/><Relationship Id="rId4" Type="http://schemas.openxmlformats.org/officeDocument/2006/relationships/image" Target="../media/image30.wmf"/></Relationships>
</file>

<file path=ppt/drawings/_rels/vmlDrawing11.vml.rels><?xml version="1.0" encoding="UTF-8" standalone="yes"?>
<Relationships xmlns="http://schemas.openxmlformats.org/package/2006/relationships"><Relationship Id="rId3" Type="http://schemas.openxmlformats.org/officeDocument/2006/relationships/image" Target="../media/image44.wmf"/><Relationship Id="rId2" Type="http://schemas.openxmlformats.org/officeDocument/2006/relationships/image" Target="../media/image43.wmf"/><Relationship Id="rId1" Type="http://schemas.openxmlformats.org/officeDocument/2006/relationships/image" Target="../media/image42.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52.wmf"/><Relationship Id="rId3" Type="http://schemas.openxmlformats.org/officeDocument/2006/relationships/image" Target="../media/image47.wmf"/><Relationship Id="rId7" Type="http://schemas.openxmlformats.org/officeDocument/2006/relationships/image" Target="../media/image51.wmf"/><Relationship Id="rId2" Type="http://schemas.openxmlformats.org/officeDocument/2006/relationships/image" Target="../media/image46.wmf"/><Relationship Id="rId1" Type="http://schemas.openxmlformats.org/officeDocument/2006/relationships/image" Target="../media/image45.wmf"/><Relationship Id="rId6" Type="http://schemas.openxmlformats.org/officeDocument/2006/relationships/image" Target="../media/image50.wmf"/><Relationship Id="rId11" Type="http://schemas.openxmlformats.org/officeDocument/2006/relationships/image" Target="../media/image55.wmf"/><Relationship Id="rId5" Type="http://schemas.openxmlformats.org/officeDocument/2006/relationships/image" Target="../media/image49.wmf"/><Relationship Id="rId10" Type="http://schemas.openxmlformats.org/officeDocument/2006/relationships/image" Target="../media/image54.wmf"/><Relationship Id="rId4" Type="http://schemas.openxmlformats.org/officeDocument/2006/relationships/image" Target="../media/image48.wmf"/><Relationship Id="rId9" Type="http://schemas.openxmlformats.org/officeDocument/2006/relationships/image" Target="../media/image53.w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58.wmf"/><Relationship Id="rId2" Type="http://schemas.openxmlformats.org/officeDocument/2006/relationships/image" Target="../media/image57.wmf"/><Relationship Id="rId1" Type="http://schemas.openxmlformats.org/officeDocument/2006/relationships/image" Target="../media/image56.wmf"/><Relationship Id="rId6" Type="http://schemas.openxmlformats.org/officeDocument/2006/relationships/image" Target="../media/image61.wmf"/><Relationship Id="rId5" Type="http://schemas.openxmlformats.org/officeDocument/2006/relationships/image" Target="../media/image60.wmf"/><Relationship Id="rId4" Type="http://schemas.openxmlformats.org/officeDocument/2006/relationships/image" Target="../media/image59.w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45.wmf"/><Relationship Id="rId7" Type="http://schemas.openxmlformats.org/officeDocument/2006/relationships/image" Target="../media/image67.wmf"/><Relationship Id="rId2" Type="http://schemas.openxmlformats.org/officeDocument/2006/relationships/image" Target="../media/image63.wmf"/><Relationship Id="rId1" Type="http://schemas.openxmlformats.org/officeDocument/2006/relationships/image" Target="../media/image62.wmf"/><Relationship Id="rId6" Type="http://schemas.openxmlformats.org/officeDocument/2006/relationships/image" Target="../media/image66.wmf"/><Relationship Id="rId5" Type="http://schemas.openxmlformats.org/officeDocument/2006/relationships/image" Target="../media/image65.wmf"/><Relationship Id="rId4" Type="http://schemas.openxmlformats.org/officeDocument/2006/relationships/image" Target="../media/image64.w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45.w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69.wmf"/></Relationships>
</file>

<file path=ppt/drawings/_rels/vmlDrawing17.vml.rels><?xml version="1.0" encoding="UTF-8" standalone="yes"?>
<Relationships xmlns="http://schemas.openxmlformats.org/package/2006/relationships"><Relationship Id="rId3" Type="http://schemas.openxmlformats.org/officeDocument/2006/relationships/image" Target="../media/image72.wmf"/><Relationship Id="rId2" Type="http://schemas.openxmlformats.org/officeDocument/2006/relationships/image" Target="../media/image71.wmf"/><Relationship Id="rId1" Type="http://schemas.openxmlformats.org/officeDocument/2006/relationships/image" Target="../media/image70.wmf"/><Relationship Id="rId4" Type="http://schemas.openxmlformats.org/officeDocument/2006/relationships/image" Target="../media/image73.wmf"/></Relationships>
</file>

<file path=ppt/drawings/_rels/vmlDrawing18.vml.rels><?xml version="1.0" encoding="UTF-8" standalone="yes"?>
<Relationships xmlns="http://schemas.openxmlformats.org/package/2006/relationships"><Relationship Id="rId3" Type="http://schemas.openxmlformats.org/officeDocument/2006/relationships/image" Target="../media/image76.wmf"/><Relationship Id="rId2" Type="http://schemas.openxmlformats.org/officeDocument/2006/relationships/image" Target="../media/image75.wmf"/><Relationship Id="rId1" Type="http://schemas.openxmlformats.org/officeDocument/2006/relationships/image" Target="../media/image74.wmf"/><Relationship Id="rId4" Type="http://schemas.openxmlformats.org/officeDocument/2006/relationships/image" Target="../media/image77.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80.wmf"/><Relationship Id="rId2" Type="http://schemas.openxmlformats.org/officeDocument/2006/relationships/image" Target="../media/image79.wmf"/><Relationship Id="rId1" Type="http://schemas.openxmlformats.org/officeDocument/2006/relationships/image" Target="../media/image78.wmf"/><Relationship Id="rId4" Type="http://schemas.openxmlformats.org/officeDocument/2006/relationships/image" Target="../media/image81.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image" Target="../media/image4.wmf"/><Relationship Id="rId1" Type="http://schemas.openxmlformats.org/officeDocument/2006/relationships/image" Target="../media/image3.wmf"/><Relationship Id="rId5" Type="http://schemas.openxmlformats.org/officeDocument/2006/relationships/image" Target="../media/image7.wmf"/><Relationship Id="rId4" Type="http://schemas.openxmlformats.org/officeDocument/2006/relationships/image" Target="../media/image6.wmf"/></Relationships>
</file>

<file path=ppt/drawings/_rels/vmlDrawing20.vml.rels><?xml version="1.0" encoding="UTF-8" standalone="yes"?>
<Relationships xmlns="http://schemas.openxmlformats.org/package/2006/relationships"><Relationship Id="rId3" Type="http://schemas.openxmlformats.org/officeDocument/2006/relationships/image" Target="../media/image84.wmf"/><Relationship Id="rId2" Type="http://schemas.openxmlformats.org/officeDocument/2006/relationships/image" Target="../media/image83.wmf"/><Relationship Id="rId1" Type="http://schemas.openxmlformats.org/officeDocument/2006/relationships/image" Target="../media/image82.wmf"/></Relationships>
</file>

<file path=ppt/drawings/_rels/vmlDrawing21.v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image" Target="../media/image86.wmf"/><Relationship Id="rId1" Type="http://schemas.openxmlformats.org/officeDocument/2006/relationships/image" Target="../media/image85.wmf"/><Relationship Id="rId5" Type="http://schemas.openxmlformats.org/officeDocument/2006/relationships/image" Target="../media/image88.wmf"/><Relationship Id="rId4" Type="http://schemas.openxmlformats.org/officeDocument/2006/relationships/image" Target="../media/image83.wmf"/></Relationships>
</file>

<file path=ppt/drawings/_rels/vmlDrawing22.v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image" Target="../media/image90.wmf"/><Relationship Id="rId1" Type="http://schemas.openxmlformats.org/officeDocument/2006/relationships/image" Target="../media/image89.wmf"/><Relationship Id="rId4" Type="http://schemas.openxmlformats.org/officeDocument/2006/relationships/image" Target="../media/image92.wmf"/></Relationships>
</file>

<file path=ppt/drawings/_rels/vmlDrawing23.vml.rels><?xml version="1.0" encoding="UTF-8" standalone="yes"?>
<Relationships xmlns="http://schemas.openxmlformats.org/package/2006/relationships"><Relationship Id="rId3" Type="http://schemas.openxmlformats.org/officeDocument/2006/relationships/image" Target="../media/image94.wmf"/><Relationship Id="rId2" Type="http://schemas.openxmlformats.org/officeDocument/2006/relationships/image" Target="../media/image92.wmf"/><Relationship Id="rId1" Type="http://schemas.openxmlformats.org/officeDocument/2006/relationships/image" Target="../media/image93.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95.wmf"/></Relationships>
</file>

<file path=ppt/drawings/_rels/vmlDrawing25.vml.rels><?xml version="1.0" encoding="UTF-8" standalone="yes"?>
<Relationships xmlns="http://schemas.openxmlformats.org/package/2006/relationships"><Relationship Id="rId3" Type="http://schemas.openxmlformats.org/officeDocument/2006/relationships/image" Target="../media/image98.wmf"/><Relationship Id="rId2" Type="http://schemas.openxmlformats.org/officeDocument/2006/relationships/image" Target="../media/image97.wmf"/><Relationship Id="rId1" Type="http://schemas.openxmlformats.org/officeDocument/2006/relationships/image" Target="../media/image96.wmf"/><Relationship Id="rId4" Type="http://schemas.openxmlformats.org/officeDocument/2006/relationships/image" Target="../media/image99.w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101.wmf"/><Relationship Id="rId1" Type="http://schemas.openxmlformats.org/officeDocument/2006/relationships/image" Target="../media/image100.wmf"/></Relationships>
</file>

<file path=ppt/drawings/_rels/vmlDrawing27.vml.rels><?xml version="1.0" encoding="UTF-8" standalone="yes"?>
<Relationships xmlns="http://schemas.openxmlformats.org/package/2006/relationships"><Relationship Id="rId2" Type="http://schemas.openxmlformats.org/officeDocument/2006/relationships/image" Target="../media/image103.wmf"/><Relationship Id="rId1" Type="http://schemas.openxmlformats.org/officeDocument/2006/relationships/image" Target="../media/image102.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105.wmf"/><Relationship Id="rId1" Type="http://schemas.openxmlformats.org/officeDocument/2006/relationships/image" Target="../media/image104.wmf"/></Relationships>
</file>

<file path=ppt/drawings/_rels/vmlDrawing29.vml.rels><?xml version="1.0" encoding="UTF-8" standalone="yes"?>
<Relationships xmlns="http://schemas.openxmlformats.org/package/2006/relationships"><Relationship Id="rId3" Type="http://schemas.openxmlformats.org/officeDocument/2006/relationships/image" Target="../media/image110.wmf"/><Relationship Id="rId2" Type="http://schemas.openxmlformats.org/officeDocument/2006/relationships/image" Target="../media/image109.wmf"/><Relationship Id="rId1" Type="http://schemas.openxmlformats.org/officeDocument/2006/relationships/image" Target="../media/image108.wmf"/><Relationship Id="rId6" Type="http://schemas.openxmlformats.org/officeDocument/2006/relationships/image" Target="../media/image113.wmf"/><Relationship Id="rId5" Type="http://schemas.openxmlformats.org/officeDocument/2006/relationships/image" Target="../media/image112.wmf"/><Relationship Id="rId4" Type="http://schemas.openxmlformats.org/officeDocument/2006/relationships/image" Target="../media/image111.w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wmf"/><Relationship Id="rId1" Type="http://schemas.openxmlformats.org/officeDocument/2006/relationships/image" Target="../media/image8.wmf"/><Relationship Id="rId4" Type="http://schemas.openxmlformats.org/officeDocument/2006/relationships/image" Target="../media/image11.wmf"/></Relationships>
</file>

<file path=ppt/drawings/_rels/vmlDrawing30.vml.rels><?xml version="1.0" encoding="UTF-8" standalone="yes"?>
<Relationships xmlns="http://schemas.openxmlformats.org/package/2006/relationships"><Relationship Id="rId3" Type="http://schemas.openxmlformats.org/officeDocument/2006/relationships/image" Target="../media/image116.wmf"/><Relationship Id="rId2" Type="http://schemas.openxmlformats.org/officeDocument/2006/relationships/image" Target="../media/image115.wmf"/><Relationship Id="rId1" Type="http://schemas.openxmlformats.org/officeDocument/2006/relationships/image" Target="../media/image114.wmf"/></Relationships>
</file>

<file path=ppt/drawings/_rels/vmlDrawing31.vml.rels><?xml version="1.0" encoding="UTF-8" standalone="yes"?>
<Relationships xmlns="http://schemas.openxmlformats.org/package/2006/relationships"><Relationship Id="rId3" Type="http://schemas.openxmlformats.org/officeDocument/2006/relationships/image" Target="../media/image119.wmf"/><Relationship Id="rId2" Type="http://schemas.openxmlformats.org/officeDocument/2006/relationships/image" Target="../media/image118.wmf"/><Relationship Id="rId1" Type="http://schemas.openxmlformats.org/officeDocument/2006/relationships/image" Target="../media/image117.wmf"/><Relationship Id="rId5" Type="http://schemas.openxmlformats.org/officeDocument/2006/relationships/image" Target="../media/image121.wmf"/><Relationship Id="rId4" Type="http://schemas.openxmlformats.org/officeDocument/2006/relationships/image" Target="../media/image120.wmf"/></Relationships>
</file>

<file path=ppt/drawings/_rels/vmlDrawing32.vml.rels><?xml version="1.0" encoding="UTF-8" standalone="yes"?>
<Relationships xmlns="http://schemas.openxmlformats.org/package/2006/relationships"><Relationship Id="rId3" Type="http://schemas.openxmlformats.org/officeDocument/2006/relationships/image" Target="../media/image124.wmf"/><Relationship Id="rId2" Type="http://schemas.openxmlformats.org/officeDocument/2006/relationships/image" Target="../media/image123.wmf"/><Relationship Id="rId1" Type="http://schemas.openxmlformats.org/officeDocument/2006/relationships/image" Target="../media/image122.wmf"/><Relationship Id="rId6" Type="http://schemas.openxmlformats.org/officeDocument/2006/relationships/image" Target="../media/image126.wmf"/><Relationship Id="rId5" Type="http://schemas.openxmlformats.org/officeDocument/2006/relationships/image" Target="../media/image125.wmf"/><Relationship Id="rId4" Type="http://schemas.openxmlformats.org/officeDocument/2006/relationships/image" Target="../media/image118.wmf"/></Relationships>
</file>

<file path=ppt/drawings/_rels/vmlDrawing33.vml.rels><?xml version="1.0" encoding="UTF-8" standalone="yes"?>
<Relationships xmlns="http://schemas.openxmlformats.org/package/2006/relationships"><Relationship Id="rId3" Type="http://schemas.openxmlformats.org/officeDocument/2006/relationships/image" Target="../media/image129.wmf"/><Relationship Id="rId2" Type="http://schemas.openxmlformats.org/officeDocument/2006/relationships/image" Target="../media/image128.wmf"/><Relationship Id="rId1" Type="http://schemas.openxmlformats.org/officeDocument/2006/relationships/image" Target="../media/image127.wmf"/><Relationship Id="rId5" Type="http://schemas.openxmlformats.org/officeDocument/2006/relationships/image" Target="../media/image130.wmf"/><Relationship Id="rId4" Type="http://schemas.openxmlformats.org/officeDocument/2006/relationships/image" Target="../media/image125.wmf"/></Relationships>
</file>

<file path=ppt/drawings/_rels/vmlDrawing34.vml.rels><?xml version="1.0" encoding="UTF-8" standalone="yes"?>
<Relationships xmlns="http://schemas.openxmlformats.org/package/2006/relationships"><Relationship Id="rId3" Type="http://schemas.openxmlformats.org/officeDocument/2006/relationships/image" Target="../media/image132.wmf"/><Relationship Id="rId2" Type="http://schemas.openxmlformats.org/officeDocument/2006/relationships/image" Target="../media/image125.wmf"/><Relationship Id="rId1" Type="http://schemas.openxmlformats.org/officeDocument/2006/relationships/image" Target="../media/image131.wmf"/><Relationship Id="rId5" Type="http://schemas.openxmlformats.org/officeDocument/2006/relationships/image" Target="../media/image134.wmf"/><Relationship Id="rId4" Type="http://schemas.openxmlformats.org/officeDocument/2006/relationships/image" Target="../media/image133.wmf"/></Relationships>
</file>

<file path=ppt/drawings/_rels/vmlDrawing35.vml.rels><?xml version="1.0" encoding="UTF-8" standalone="yes"?>
<Relationships xmlns="http://schemas.openxmlformats.org/package/2006/relationships"><Relationship Id="rId3" Type="http://schemas.openxmlformats.org/officeDocument/2006/relationships/image" Target="../media/image137.wmf"/><Relationship Id="rId2" Type="http://schemas.openxmlformats.org/officeDocument/2006/relationships/image" Target="../media/image136.wmf"/><Relationship Id="rId1" Type="http://schemas.openxmlformats.org/officeDocument/2006/relationships/image" Target="../media/image135.wmf"/><Relationship Id="rId5" Type="http://schemas.openxmlformats.org/officeDocument/2006/relationships/image" Target="../media/image139.wmf"/><Relationship Id="rId4" Type="http://schemas.openxmlformats.org/officeDocument/2006/relationships/image" Target="../media/image138.wmf"/></Relationships>
</file>

<file path=ppt/drawings/_rels/vmlDrawing36.vml.rels><?xml version="1.0" encoding="UTF-8" standalone="yes"?>
<Relationships xmlns="http://schemas.openxmlformats.org/package/2006/relationships"><Relationship Id="rId3" Type="http://schemas.openxmlformats.org/officeDocument/2006/relationships/image" Target="../media/image142.wmf"/><Relationship Id="rId2" Type="http://schemas.openxmlformats.org/officeDocument/2006/relationships/image" Target="../media/image141.wmf"/><Relationship Id="rId1" Type="http://schemas.openxmlformats.org/officeDocument/2006/relationships/image" Target="../media/image140.wmf"/><Relationship Id="rId5" Type="http://schemas.openxmlformats.org/officeDocument/2006/relationships/image" Target="../media/image139.wmf"/><Relationship Id="rId4" Type="http://schemas.openxmlformats.org/officeDocument/2006/relationships/image" Target="../media/image143.wmf"/></Relationships>
</file>

<file path=ppt/drawings/_rels/vmlDrawing37.vml.rels><?xml version="1.0" encoding="UTF-8" standalone="yes"?>
<Relationships xmlns="http://schemas.openxmlformats.org/package/2006/relationships"><Relationship Id="rId3" Type="http://schemas.openxmlformats.org/officeDocument/2006/relationships/image" Target="../media/image146.wmf"/><Relationship Id="rId2" Type="http://schemas.openxmlformats.org/officeDocument/2006/relationships/image" Target="../media/image145.wmf"/><Relationship Id="rId1" Type="http://schemas.openxmlformats.org/officeDocument/2006/relationships/image" Target="../media/image144.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14.wmf"/><Relationship Id="rId1" Type="http://schemas.openxmlformats.org/officeDocument/2006/relationships/image" Target="../media/image13.w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8.wmf"/><Relationship Id="rId2" Type="http://schemas.openxmlformats.org/officeDocument/2006/relationships/image" Target="../media/image17.wmf"/><Relationship Id="rId1" Type="http://schemas.openxmlformats.org/officeDocument/2006/relationships/image" Target="../media/image16.w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21.wmf"/><Relationship Id="rId2" Type="http://schemas.openxmlformats.org/officeDocument/2006/relationships/image" Target="../media/image20.wmf"/><Relationship Id="rId1" Type="http://schemas.openxmlformats.org/officeDocument/2006/relationships/image" Target="../media/image19.wmf"/><Relationship Id="rId4" Type="http://schemas.openxmlformats.org/officeDocument/2006/relationships/image" Target="../media/image22.w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image" Target="../media/image24.wmf"/><Relationship Id="rId1" Type="http://schemas.openxmlformats.org/officeDocument/2006/relationships/image" Target="../media/image23.wmf"/><Relationship Id="rId5" Type="http://schemas.openxmlformats.org/officeDocument/2006/relationships/image" Target="../media/image26.wmf"/><Relationship Id="rId4" Type="http://schemas.openxmlformats.org/officeDocument/2006/relationships/image" Target="../media/image20.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5.wmf"/></Relationships>
</file>

<file path=ppt/drawings/_rels/vmlDrawing9.vml.rels><?xml version="1.0" encoding="UTF-8" standalone="yes"?>
<Relationships xmlns="http://schemas.openxmlformats.org/package/2006/relationships"><Relationship Id="rId3" Type="http://schemas.openxmlformats.org/officeDocument/2006/relationships/image" Target="../media/image30.wmf"/><Relationship Id="rId7" Type="http://schemas.openxmlformats.org/officeDocument/2006/relationships/image" Target="../media/image34.wmf"/><Relationship Id="rId2" Type="http://schemas.openxmlformats.org/officeDocument/2006/relationships/image" Target="../media/image29.wmf"/><Relationship Id="rId1" Type="http://schemas.openxmlformats.org/officeDocument/2006/relationships/image" Target="../media/image28.wmf"/><Relationship Id="rId6" Type="http://schemas.openxmlformats.org/officeDocument/2006/relationships/image" Target="../media/image33.wmf"/><Relationship Id="rId5" Type="http://schemas.openxmlformats.org/officeDocument/2006/relationships/image" Target="../media/image32.wmf"/><Relationship Id="rId4" Type="http://schemas.openxmlformats.org/officeDocument/2006/relationships/image" Target="../media/image31.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A930DCC-F22C-4200-8A87-BC7054304231}" type="datetimeFigureOut">
              <a:rPr lang="en-US" smtClean="0"/>
              <a:pPr/>
              <a:t>4/11/2025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D0A0F93-1A6F-4D20-A571-E3C1F370850F}"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endParaRPr lang="fa-IR" smtClean="0"/>
          </a:p>
        </p:txBody>
      </p:sp>
      <p:sp>
        <p:nvSpPr>
          <p:cNvPr id="65540" name="Slide Number Placeholder 3"/>
          <p:cNvSpPr>
            <a:spLocks noGrp="1"/>
          </p:cNvSpPr>
          <p:nvPr>
            <p:ph type="sldNum" sz="quarter" idx="5"/>
          </p:nvPr>
        </p:nvSpPr>
        <p:spPr>
          <a:noFill/>
        </p:spPr>
        <p:txBody>
          <a:bodyPr/>
          <a:lstStyle/>
          <a:p>
            <a:fld id="{FFC100F5-C515-4C95-9B93-E4436A2CAE3F}" type="slidenum">
              <a:rPr lang="fa-IR" smtClean="0"/>
              <a:pPr/>
              <a:t>1</a:t>
            </a:fld>
            <a:endParaRPr lang="fa-I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endParaRPr lang="fa-IR" smtClean="0"/>
          </a:p>
        </p:txBody>
      </p:sp>
      <p:sp>
        <p:nvSpPr>
          <p:cNvPr id="66564" name="Slide Number Placeholder 3"/>
          <p:cNvSpPr>
            <a:spLocks noGrp="1"/>
          </p:cNvSpPr>
          <p:nvPr>
            <p:ph type="sldNum" sz="quarter" idx="5"/>
          </p:nvPr>
        </p:nvSpPr>
        <p:spPr>
          <a:noFill/>
        </p:spPr>
        <p:txBody>
          <a:bodyPr/>
          <a:lstStyle/>
          <a:p>
            <a:fld id="{4A325F85-C205-45AE-B590-38AA124EF231}" type="slidenum">
              <a:rPr lang="fa-IR" smtClean="0"/>
              <a:pPr/>
              <a:t>2</a:t>
            </a:fld>
            <a:endParaRPr lang="fa-I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a:noFill/>
          <a:ln/>
        </p:spPr>
        <p:txBody>
          <a:bodyPr/>
          <a:lstStyle/>
          <a:p>
            <a:endParaRPr lang="fa-IR"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endParaRPr lang="fa-IR" smtClean="0"/>
          </a:p>
        </p:txBody>
      </p:sp>
      <p:sp>
        <p:nvSpPr>
          <p:cNvPr id="68612" name="Slide Number Placeholder 3"/>
          <p:cNvSpPr>
            <a:spLocks noGrp="1"/>
          </p:cNvSpPr>
          <p:nvPr>
            <p:ph type="sldNum" sz="quarter" idx="5"/>
          </p:nvPr>
        </p:nvSpPr>
        <p:spPr>
          <a:noFill/>
        </p:spPr>
        <p:txBody>
          <a:bodyPr/>
          <a:lstStyle/>
          <a:p>
            <a:fld id="{8AACD32F-666E-4BD3-92F6-88B13FCE9E9D}" type="slidenum">
              <a:rPr lang="fa-IR" smtClean="0"/>
              <a:pPr/>
              <a:t>45</a:t>
            </a:fld>
            <a:endParaRPr lang="fa-I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6C2B2310-446C-4C75-840A-13C3568490B9}" type="datetimeFigureOut">
              <a:rPr lang="en-US" smtClean="0"/>
              <a:pPr/>
              <a:t>4/11/2025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8CB39-AFA0-4AE2-A3BE-AE1E1893532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2B2310-446C-4C75-840A-13C3568490B9}" type="datetimeFigureOut">
              <a:rPr lang="en-US" smtClean="0"/>
              <a:pPr/>
              <a:t>4/11/2025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8CB39-AFA0-4AE2-A3BE-AE1E1893532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2B2310-446C-4C75-840A-13C3568490B9}" type="datetimeFigureOut">
              <a:rPr lang="en-US" smtClean="0"/>
              <a:pPr/>
              <a:t>4/11/2025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8CB39-AFA0-4AE2-A3BE-AE1E1893532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2B2310-446C-4C75-840A-13C3568490B9}" type="datetimeFigureOut">
              <a:rPr lang="en-US" smtClean="0"/>
              <a:pPr/>
              <a:t>4/11/2025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8CB39-AFA0-4AE2-A3BE-AE1E1893532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2B2310-446C-4C75-840A-13C3568490B9}" type="datetimeFigureOut">
              <a:rPr lang="en-US" smtClean="0"/>
              <a:pPr/>
              <a:t>4/11/2025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CC8CB39-AFA0-4AE2-A3BE-AE1E1893532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6C2B2310-446C-4C75-840A-13C3568490B9}" type="datetimeFigureOut">
              <a:rPr lang="en-US" smtClean="0"/>
              <a:pPr/>
              <a:t>4/11/2025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8CB39-AFA0-4AE2-A3BE-AE1E1893532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6C2B2310-446C-4C75-840A-13C3568490B9}" type="datetimeFigureOut">
              <a:rPr lang="en-US" smtClean="0"/>
              <a:pPr/>
              <a:t>4/11/2025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CC8CB39-AFA0-4AE2-A3BE-AE1E1893532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2B2310-446C-4C75-840A-13C3568490B9}" type="datetimeFigureOut">
              <a:rPr lang="en-US" smtClean="0"/>
              <a:pPr/>
              <a:t>4/11/2025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CC8CB39-AFA0-4AE2-A3BE-AE1E1893532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2B2310-446C-4C75-840A-13C3568490B9}" type="datetimeFigureOut">
              <a:rPr lang="en-US" smtClean="0"/>
              <a:pPr/>
              <a:t>4/11/2025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CC8CB39-AFA0-4AE2-A3BE-AE1E1893532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2B2310-446C-4C75-840A-13C3568490B9}" type="datetimeFigureOut">
              <a:rPr lang="en-US" smtClean="0"/>
              <a:pPr/>
              <a:t>4/11/2025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8CB39-AFA0-4AE2-A3BE-AE1E1893532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2B2310-446C-4C75-840A-13C3568490B9}" type="datetimeFigureOut">
              <a:rPr lang="en-US" smtClean="0"/>
              <a:pPr/>
              <a:t>4/11/2025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CC8CB39-AFA0-4AE2-A3BE-AE1E1893532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C2B2310-446C-4C75-840A-13C3568490B9}" type="datetimeFigureOut">
              <a:rPr lang="en-US" smtClean="0"/>
              <a:pPr/>
              <a:t>4/11/2025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C8CB39-AFA0-4AE2-A3BE-AE1E1893532E}"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2pro.ir/"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oleObject" Target="../embeddings/oleObject19.bin"/><Relationship Id="rId5" Type="http://schemas.openxmlformats.org/officeDocument/2006/relationships/oleObject" Target="../embeddings/oleObject18.bin"/><Relationship Id="rId4" Type="http://schemas.openxmlformats.org/officeDocument/2006/relationships/oleObject" Target="../embeddings/oleObject17.bin"/></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20.bin"/><Relationship Id="rId7" Type="http://schemas.openxmlformats.org/officeDocument/2006/relationships/oleObject" Target="../embeddings/oleObject24.bin"/><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oleObject" Target="../embeddings/oleObject23.bin"/><Relationship Id="rId5" Type="http://schemas.openxmlformats.org/officeDocument/2006/relationships/oleObject" Target="../embeddings/oleObject22.bin"/><Relationship Id="rId4" Type="http://schemas.openxmlformats.org/officeDocument/2006/relationships/oleObject" Target="../embeddings/oleObject21.bin"/></Relationships>
</file>

<file path=ppt/slides/_rels/slide12.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7.xml"/><Relationship Id="rId1" Type="http://schemas.openxmlformats.org/officeDocument/2006/relationships/vmlDrawing" Target="../drawings/vmlDrawing8.vml"/><Relationship Id="rId4" Type="http://schemas.openxmlformats.org/officeDocument/2006/relationships/oleObject" Target="../embeddings/oleObject26.bin"/></Relationships>
</file>

<file path=ppt/slides/_rels/slide1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8" Type="http://schemas.openxmlformats.org/officeDocument/2006/relationships/oleObject" Target="../embeddings/oleObject32.bin"/><Relationship Id="rId3" Type="http://schemas.openxmlformats.org/officeDocument/2006/relationships/oleObject" Target="../embeddings/oleObject27.bin"/><Relationship Id="rId7" Type="http://schemas.openxmlformats.org/officeDocument/2006/relationships/oleObject" Target="../embeddings/oleObject31.bin"/><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oleObject" Target="../embeddings/oleObject30.bin"/><Relationship Id="rId5" Type="http://schemas.openxmlformats.org/officeDocument/2006/relationships/oleObject" Target="../embeddings/oleObject29.bin"/><Relationship Id="rId4" Type="http://schemas.openxmlformats.org/officeDocument/2006/relationships/oleObject" Target="../embeddings/oleObject28.bin"/><Relationship Id="rId9" Type="http://schemas.openxmlformats.org/officeDocument/2006/relationships/oleObject" Target="../embeddings/oleObject33.bin"/></Relationships>
</file>

<file path=ppt/slides/_rels/slide15.xml.rels><?xml version="1.0" encoding="UTF-8" standalone="yes"?>
<Relationships xmlns="http://schemas.openxmlformats.org/package/2006/relationships"><Relationship Id="rId8" Type="http://schemas.openxmlformats.org/officeDocument/2006/relationships/oleObject" Target="../embeddings/oleObject39.bin"/><Relationship Id="rId3" Type="http://schemas.openxmlformats.org/officeDocument/2006/relationships/oleObject" Target="../embeddings/oleObject34.bin"/><Relationship Id="rId7" Type="http://schemas.openxmlformats.org/officeDocument/2006/relationships/oleObject" Target="../embeddings/oleObject38.bin"/><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oleObject" Target="../embeddings/oleObject37.bin"/><Relationship Id="rId5" Type="http://schemas.openxmlformats.org/officeDocument/2006/relationships/oleObject" Target="../embeddings/oleObject36.bin"/><Relationship Id="rId10" Type="http://schemas.openxmlformats.org/officeDocument/2006/relationships/oleObject" Target="../embeddings/oleObject41.bin"/><Relationship Id="rId4" Type="http://schemas.openxmlformats.org/officeDocument/2006/relationships/oleObject" Target="../embeddings/oleObject35.bin"/><Relationship Id="rId9" Type="http://schemas.openxmlformats.org/officeDocument/2006/relationships/oleObject" Target="../embeddings/oleObject40.bin"/></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42.bin"/><Relationship Id="rId2" Type="http://schemas.openxmlformats.org/officeDocument/2006/relationships/slideLayout" Target="../slideLayouts/slideLayout7.xml"/><Relationship Id="rId1" Type="http://schemas.openxmlformats.org/officeDocument/2006/relationships/vmlDrawing" Target="../drawings/vmlDrawing11.vml"/><Relationship Id="rId5" Type="http://schemas.openxmlformats.org/officeDocument/2006/relationships/oleObject" Target="../embeddings/oleObject44.bin"/><Relationship Id="rId4" Type="http://schemas.openxmlformats.org/officeDocument/2006/relationships/oleObject" Target="../embeddings/oleObject43.bin"/></Relationships>
</file>

<file path=ppt/slides/_rels/slide17.xml.rels><?xml version="1.0" encoding="UTF-8" standalone="yes"?>
<Relationships xmlns="http://schemas.openxmlformats.org/package/2006/relationships"><Relationship Id="rId8" Type="http://schemas.openxmlformats.org/officeDocument/2006/relationships/oleObject" Target="../embeddings/oleObject50.bin"/><Relationship Id="rId13" Type="http://schemas.openxmlformats.org/officeDocument/2006/relationships/oleObject" Target="../embeddings/oleObject55.bin"/><Relationship Id="rId3" Type="http://schemas.openxmlformats.org/officeDocument/2006/relationships/oleObject" Target="../embeddings/oleObject45.bin"/><Relationship Id="rId7" Type="http://schemas.openxmlformats.org/officeDocument/2006/relationships/oleObject" Target="../embeddings/oleObject49.bin"/><Relationship Id="rId12" Type="http://schemas.openxmlformats.org/officeDocument/2006/relationships/oleObject" Target="../embeddings/oleObject54.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48.bin"/><Relationship Id="rId11" Type="http://schemas.openxmlformats.org/officeDocument/2006/relationships/oleObject" Target="../embeddings/oleObject53.bin"/><Relationship Id="rId5" Type="http://schemas.openxmlformats.org/officeDocument/2006/relationships/oleObject" Target="../embeddings/oleObject47.bin"/><Relationship Id="rId10" Type="http://schemas.openxmlformats.org/officeDocument/2006/relationships/oleObject" Target="../embeddings/oleObject52.bin"/><Relationship Id="rId4" Type="http://schemas.openxmlformats.org/officeDocument/2006/relationships/oleObject" Target="../embeddings/oleObject46.bin"/><Relationship Id="rId9" Type="http://schemas.openxmlformats.org/officeDocument/2006/relationships/oleObject" Target="../embeddings/oleObject51.bin"/></Relationships>
</file>

<file path=ppt/slides/_rels/slide18.xml.rels><?xml version="1.0" encoding="UTF-8" standalone="yes"?>
<Relationships xmlns="http://schemas.openxmlformats.org/package/2006/relationships"><Relationship Id="rId8" Type="http://schemas.openxmlformats.org/officeDocument/2006/relationships/oleObject" Target="../embeddings/oleObject61.bin"/><Relationship Id="rId3" Type="http://schemas.openxmlformats.org/officeDocument/2006/relationships/oleObject" Target="../embeddings/oleObject56.bin"/><Relationship Id="rId7" Type="http://schemas.openxmlformats.org/officeDocument/2006/relationships/oleObject" Target="../embeddings/oleObject60.bin"/><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oleObject" Target="../embeddings/oleObject59.bin"/><Relationship Id="rId5" Type="http://schemas.openxmlformats.org/officeDocument/2006/relationships/oleObject" Target="../embeddings/oleObject58.bin"/><Relationship Id="rId4" Type="http://schemas.openxmlformats.org/officeDocument/2006/relationships/oleObject" Target="../embeddings/oleObject57.bin"/></Relationships>
</file>

<file path=ppt/slides/_rels/slide19.xml.rels><?xml version="1.0" encoding="UTF-8" standalone="yes"?>
<Relationships xmlns="http://schemas.openxmlformats.org/package/2006/relationships"><Relationship Id="rId8" Type="http://schemas.openxmlformats.org/officeDocument/2006/relationships/oleObject" Target="../embeddings/oleObject67.bin"/><Relationship Id="rId3" Type="http://schemas.openxmlformats.org/officeDocument/2006/relationships/oleObject" Target="../embeddings/oleObject62.bin"/><Relationship Id="rId7" Type="http://schemas.openxmlformats.org/officeDocument/2006/relationships/oleObject" Target="../embeddings/oleObject66.bin"/><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oleObject" Target="../embeddings/oleObject65.bin"/><Relationship Id="rId5" Type="http://schemas.openxmlformats.org/officeDocument/2006/relationships/oleObject" Target="../embeddings/oleObject64.bin"/><Relationship Id="rId4" Type="http://schemas.openxmlformats.org/officeDocument/2006/relationships/oleObject" Target="../embeddings/oleObject63.bin"/><Relationship Id="rId9" Type="http://schemas.openxmlformats.org/officeDocument/2006/relationships/oleObject" Target="../embeddings/oleObject68.bin"/></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oleObject" Target="../embeddings/oleObject69.bin"/><Relationship Id="rId2" Type="http://schemas.openxmlformats.org/officeDocument/2006/relationships/slideLayout" Target="../slideLayouts/slideLayout7.xml"/><Relationship Id="rId1" Type="http://schemas.openxmlformats.org/officeDocument/2006/relationships/vmlDrawing" Target="../drawings/vmlDrawing15.vml"/></Relationships>
</file>

<file path=ppt/slides/_rels/slide21.xml.rels><?xml version="1.0" encoding="UTF-8" standalone="yes"?>
<Relationships xmlns="http://schemas.openxmlformats.org/package/2006/relationships"><Relationship Id="rId2" Type="http://schemas.openxmlformats.org/officeDocument/2006/relationships/image" Target="../media/image6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oleObject" Target="../embeddings/oleObject70.bin"/><Relationship Id="rId2" Type="http://schemas.openxmlformats.org/officeDocument/2006/relationships/slideLayout" Target="../slideLayouts/slideLayout7.xml"/><Relationship Id="rId1" Type="http://schemas.openxmlformats.org/officeDocument/2006/relationships/vmlDrawing" Target="../drawings/vmlDrawing16.v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71.bin"/><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oleObject" Target="../embeddings/oleObject74.bin"/><Relationship Id="rId5" Type="http://schemas.openxmlformats.org/officeDocument/2006/relationships/oleObject" Target="../embeddings/oleObject73.bin"/><Relationship Id="rId4" Type="http://schemas.openxmlformats.org/officeDocument/2006/relationships/oleObject" Target="../embeddings/oleObject72.bin"/></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75.bin"/><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oleObject" Target="../embeddings/oleObject78.bin"/><Relationship Id="rId5" Type="http://schemas.openxmlformats.org/officeDocument/2006/relationships/oleObject" Target="../embeddings/oleObject77.bin"/><Relationship Id="rId4" Type="http://schemas.openxmlformats.org/officeDocument/2006/relationships/oleObject" Target="../embeddings/oleObject76.bin"/></Relationships>
</file>

<file path=ppt/slides/_rels/slide25.xml.rels><?xml version="1.0" encoding="UTF-8" standalone="yes"?>
<Relationships xmlns="http://schemas.openxmlformats.org/package/2006/relationships"><Relationship Id="rId3" Type="http://schemas.openxmlformats.org/officeDocument/2006/relationships/oleObject" Target="../embeddings/oleObject79.bin"/><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oleObject" Target="../embeddings/oleObject82.bin"/><Relationship Id="rId5" Type="http://schemas.openxmlformats.org/officeDocument/2006/relationships/oleObject" Target="../embeddings/oleObject81.bin"/><Relationship Id="rId4" Type="http://schemas.openxmlformats.org/officeDocument/2006/relationships/oleObject" Target="../embeddings/oleObject80.bin"/></Relationships>
</file>

<file path=ppt/slides/_rels/slide26.xml.rels><?xml version="1.0" encoding="UTF-8" standalone="yes"?>
<Relationships xmlns="http://schemas.openxmlformats.org/package/2006/relationships"><Relationship Id="rId3" Type="http://schemas.openxmlformats.org/officeDocument/2006/relationships/oleObject" Target="../embeddings/oleObject83.bin"/><Relationship Id="rId2" Type="http://schemas.openxmlformats.org/officeDocument/2006/relationships/slideLayout" Target="../slideLayouts/slideLayout7.xml"/><Relationship Id="rId1" Type="http://schemas.openxmlformats.org/officeDocument/2006/relationships/vmlDrawing" Target="../drawings/vmlDrawing20.vml"/><Relationship Id="rId5" Type="http://schemas.openxmlformats.org/officeDocument/2006/relationships/oleObject" Target="../embeddings/oleObject85.bin"/><Relationship Id="rId4" Type="http://schemas.openxmlformats.org/officeDocument/2006/relationships/oleObject" Target="../embeddings/oleObject84.bin"/></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86.bin"/><Relationship Id="rId7" Type="http://schemas.openxmlformats.org/officeDocument/2006/relationships/oleObject" Target="../embeddings/oleObject90.bin"/><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oleObject" Target="../embeddings/oleObject89.bin"/><Relationship Id="rId5" Type="http://schemas.openxmlformats.org/officeDocument/2006/relationships/oleObject" Target="../embeddings/oleObject88.bin"/><Relationship Id="rId4" Type="http://schemas.openxmlformats.org/officeDocument/2006/relationships/oleObject" Target="../embeddings/oleObject87.bin"/></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91.bin"/><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oleObject" Target="../embeddings/oleObject94.bin"/><Relationship Id="rId5" Type="http://schemas.openxmlformats.org/officeDocument/2006/relationships/oleObject" Target="../embeddings/oleObject93.bin"/><Relationship Id="rId4" Type="http://schemas.openxmlformats.org/officeDocument/2006/relationships/oleObject" Target="../embeddings/oleObject92.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95.bin"/><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oleObject" Target="../embeddings/oleObject98.bin"/><Relationship Id="rId5" Type="http://schemas.openxmlformats.org/officeDocument/2006/relationships/oleObject" Target="../embeddings/oleObject97.bin"/><Relationship Id="rId4" Type="http://schemas.openxmlformats.org/officeDocument/2006/relationships/oleObject" Target="../embeddings/oleObject96.bin"/></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99.bin"/><Relationship Id="rId2" Type="http://schemas.openxmlformats.org/officeDocument/2006/relationships/slideLayout" Target="../slideLayouts/slideLayout7.xml"/><Relationship Id="rId1" Type="http://schemas.openxmlformats.org/officeDocument/2006/relationships/vmlDrawing" Target="../drawings/vmlDrawing24.v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00.bin"/><Relationship Id="rId2" Type="http://schemas.openxmlformats.org/officeDocument/2006/relationships/slideLayout" Target="../slideLayouts/slideLayout7.xml"/><Relationship Id="rId1" Type="http://schemas.openxmlformats.org/officeDocument/2006/relationships/vmlDrawing" Target="../drawings/vmlDrawing25.vml"/><Relationship Id="rId6" Type="http://schemas.openxmlformats.org/officeDocument/2006/relationships/oleObject" Target="../embeddings/oleObject103.bin"/><Relationship Id="rId5" Type="http://schemas.openxmlformats.org/officeDocument/2006/relationships/oleObject" Target="../embeddings/oleObject102.bin"/><Relationship Id="rId4" Type="http://schemas.openxmlformats.org/officeDocument/2006/relationships/oleObject" Target="../embeddings/oleObject101.bin"/></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04.bin"/><Relationship Id="rId2" Type="http://schemas.openxmlformats.org/officeDocument/2006/relationships/slideLayout" Target="../slideLayouts/slideLayout7.xml"/><Relationship Id="rId1" Type="http://schemas.openxmlformats.org/officeDocument/2006/relationships/vmlDrawing" Target="../drawings/vmlDrawing26.vml"/><Relationship Id="rId4" Type="http://schemas.openxmlformats.org/officeDocument/2006/relationships/oleObject" Target="../embeddings/oleObject105.bin"/></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06.bin"/><Relationship Id="rId2" Type="http://schemas.openxmlformats.org/officeDocument/2006/relationships/slideLayout" Target="../slideLayouts/slideLayout7.xml"/><Relationship Id="rId1" Type="http://schemas.openxmlformats.org/officeDocument/2006/relationships/vmlDrawing" Target="../drawings/vmlDrawing27.vml"/><Relationship Id="rId4" Type="http://schemas.openxmlformats.org/officeDocument/2006/relationships/oleObject" Target="../embeddings/oleObject107.bin"/></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08.bin"/><Relationship Id="rId2" Type="http://schemas.openxmlformats.org/officeDocument/2006/relationships/slideLayout" Target="../slideLayouts/slideLayout7.xml"/><Relationship Id="rId1" Type="http://schemas.openxmlformats.org/officeDocument/2006/relationships/vmlDrawing" Target="../drawings/vmlDrawing28.v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oleObject" Target="../embeddings/oleObject109.bin"/></Relationships>
</file>

<file path=ppt/slides/_rels/slide35.xml.rels><?xml version="1.0" encoding="UTF-8" standalone="yes"?>
<Relationships xmlns="http://schemas.openxmlformats.org/package/2006/relationships"><Relationship Id="rId8" Type="http://schemas.openxmlformats.org/officeDocument/2006/relationships/oleObject" Target="../embeddings/oleObject115.bin"/><Relationship Id="rId3" Type="http://schemas.openxmlformats.org/officeDocument/2006/relationships/oleObject" Target="../embeddings/oleObject110.bin"/><Relationship Id="rId7" Type="http://schemas.openxmlformats.org/officeDocument/2006/relationships/oleObject" Target="../embeddings/oleObject114.bin"/><Relationship Id="rId2" Type="http://schemas.openxmlformats.org/officeDocument/2006/relationships/slideLayout" Target="../slideLayouts/slideLayout7.xml"/><Relationship Id="rId1" Type="http://schemas.openxmlformats.org/officeDocument/2006/relationships/vmlDrawing" Target="../drawings/vmlDrawing29.vml"/><Relationship Id="rId6" Type="http://schemas.openxmlformats.org/officeDocument/2006/relationships/oleObject" Target="../embeddings/oleObject113.bin"/><Relationship Id="rId5" Type="http://schemas.openxmlformats.org/officeDocument/2006/relationships/oleObject" Target="../embeddings/oleObject112.bin"/><Relationship Id="rId4" Type="http://schemas.openxmlformats.org/officeDocument/2006/relationships/oleObject" Target="../embeddings/oleObject111.bin"/></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116.bin"/><Relationship Id="rId2" Type="http://schemas.openxmlformats.org/officeDocument/2006/relationships/slideLayout" Target="../slideLayouts/slideLayout7.xml"/><Relationship Id="rId1" Type="http://schemas.openxmlformats.org/officeDocument/2006/relationships/vmlDrawing" Target="../drawings/vmlDrawing30.vml"/><Relationship Id="rId5" Type="http://schemas.openxmlformats.org/officeDocument/2006/relationships/oleObject" Target="../embeddings/oleObject118.bin"/><Relationship Id="rId4" Type="http://schemas.openxmlformats.org/officeDocument/2006/relationships/oleObject" Target="../embeddings/oleObject117.bin"/></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19.bin"/><Relationship Id="rId7" Type="http://schemas.openxmlformats.org/officeDocument/2006/relationships/oleObject" Target="../embeddings/oleObject123.bin"/><Relationship Id="rId2" Type="http://schemas.openxmlformats.org/officeDocument/2006/relationships/slideLayout" Target="../slideLayouts/slideLayout7.xml"/><Relationship Id="rId1" Type="http://schemas.openxmlformats.org/officeDocument/2006/relationships/vmlDrawing" Target="../drawings/vmlDrawing31.vml"/><Relationship Id="rId6" Type="http://schemas.openxmlformats.org/officeDocument/2006/relationships/oleObject" Target="../embeddings/oleObject122.bin"/><Relationship Id="rId5" Type="http://schemas.openxmlformats.org/officeDocument/2006/relationships/oleObject" Target="../embeddings/oleObject121.bin"/><Relationship Id="rId4" Type="http://schemas.openxmlformats.org/officeDocument/2006/relationships/oleObject" Target="../embeddings/oleObject120.bin"/></Relationships>
</file>

<file path=ppt/slides/_rels/slide38.xml.rels><?xml version="1.0" encoding="UTF-8" standalone="yes"?>
<Relationships xmlns="http://schemas.openxmlformats.org/package/2006/relationships"><Relationship Id="rId8" Type="http://schemas.openxmlformats.org/officeDocument/2006/relationships/oleObject" Target="../embeddings/oleObject129.bin"/><Relationship Id="rId3" Type="http://schemas.openxmlformats.org/officeDocument/2006/relationships/oleObject" Target="../embeddings/oleObject124.bin"/><Relationship Id="rId7" Type="http://schemas.openxmlformats.org/officeDocument/2006/relationships/oleObject" Target="../embeddings/oleObject128.bin"/><Relationship Id="rId2" Type="http://schemas.openxmlformats.org/officeDocument/2006/relationships/slideLayout" Target="../slideLayouts/slideLayout7.xml"/><Relationship Id="rId1" Type="http://schemas.openxmlformats.org/officeDocument/2006/relationships/vmlDrawing" Target="../drawings/vmlDrawing32.vml"/><Relationship Id="rId6" Type="http://schemas.openxmlformats.org/officeDocument/2006/relationships/oleObject" Target="../embeddings/oleObject127.bin"/><Relationship Id="rId5" Type="http://schemas.openxmlformats.org/officeDocument/2006/relationships/oleObject" Target="../embeddings/oleObject126.bin"/><Relationship Id="rId4" Type="http://schemas.openxmlformats.org/officeDocument/2006/relationships/oleObject" Target="../embeddings/oleObject125.bin"/></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30.bin"/><Relationship Id="rId7" Type="http://schemas.openxmlformats.org/officeDocument/2006/relationships/oleObject" Target="../embeddings/oleObject134.bin"/><Relationship Id="rId2" Type="http://schemas.openxmlformats.org/officeDocument/2006/relationships/slideLayout" Target="../slideLayouts/slideLayout7.xml"/><Relationship Id="rId1" Type="http://schemas.openxmlformats.org/officeDocument/2006/relationships/vmlDrawing" Target="../drawings/vmlDrawing33.vml"/><Relationship Id="rId6" Type="http://schemas.openxmlformats.org/officeDocument/2006/relationships/oleObject" Target="../embeddings/oleObject133.bin"/><Relationship Id="rId5" Type="http://schemas.openxmlformats.org/officeDocument/2006/relationships/oleObject" Target="../embeddings/oleObject132.bin"/><Relationship Id="rId4" Type="http://schemas.openxmlformats.org/officeDocument/2006/relationships/oleObject" Target="../embeddings/oleObject131.bin"/></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35.bin"/><Relationship Id="rId7" Type="http://schemas.openxmlformats.org/officeDocument/2006/relationships/oleObject" Target="../embeddings/oleObject139.bin"/><Relationship Id="rId2" Type="http://schemas.openxmlformats.org/officeDocument/2006/relationships/slideLayout" Target="../slideLayouts/slideLayout7.xml"/><Relationship Id="rId1" Type="http://schemas.openxmlformats.org/officeDocument/2006/relationships/vmlDrawing" Target="../drawings/vmlDrawing34.vml"/><Relationship Id="rId6" Type="http://schemas.openxmlformats.org/officeDocument/2006/relationships/oleObject" Target="../embeddings/oleObject138.bin"/><Relationship Id="rId5" Type="http://schemas.openxmlformats.org/officeDocument/2006/relationships/oleObject" Target="../embeddings/oleObject137.bin"/><Relationship Id="rId4" Type="http://schemas.openxmlformats.org/officeDocument/2006/relationships/oleObject" Target="../embeddings/oleObject136.bin"/></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40.bin"/><Relationship Id="rId7" Type="http://schemas.openxmlformats.org/officeDocument/2006/relationships/oleObject" Target="../embeddings/oleObject144.bin"/><Relationship Id="rId2" Type="http://schemas.openxmlformats.org/officeDocument/2006/relationships/slideLayout" Target="../slideLayouts/slideLayout7.xml"/><Relationship Id="rId1" Type="http://schemas.openxmlformats.org/officeDocument/2006/relationships/vmlDrawing" Target="../drawings/vmlDrawing35.vml"/><Relationship Id="rId6" Type="http://schemas.openxmlformats.org/officeDocument/2006/relationships/oleObject" Target="../embeddings/oleObject143.bin"/><Relationship Id="rId5" Type="http://schemas.openxmlformats.org/officeDocument/2006/relationships/oleObject" Target="../embeddings/oleObject142.bin"/><Relationship Id="rId4" Type="http://schemas.openxmlformats.org/officeDocument/2006/relationships/oleObject" Target="../embeddings/oleObject141.bin"/></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45.bin"/><Relationship Id="rId7" Type="http://schemas.openxmlformats.org/officeDocument/2006/relationships/oleObject" Target="../embeddings/oleObject149.bin"/><Relationship Id="rId2" Type="http://schemas.openxmlformats.org/officeDocument/2006/relationships/slideLayout" Target="../slideLayouts/slideLayout7.xml"/><Relationship Id="rId1" Type="http://schemas.openxmlformats.org/officeDocument/2006/relationships/vmlDrawing" Target="../drawings/vmlDrawing36.vml"/><Relationship Id="rId6" Type="http://schemas.openxmlformats.org/officeDocument/2006/relationships/oleObject" Target="../embeddings/oleObject148.bin"/><Relationship Id="rId5" Type="http://schemas.openxmlformats.org/officeDocument/2006/relationships/oleObject" Target="../embeddings/oleObject147.bin"/><Relationship Id="rId4" Type="http://schemas.openxmlformats.org/officeDocument/2006/relationships/oleObject" Target="../embeddings/oleObject146.bin"/></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50.bin"/><Relationship Id="rId2" Type="http://schemas.openxmlformats.org/officeDocument/2006/relationships/slideLayout" Target="../slideLayouts/slideLayout7.xml"/><Relationship Id="rId1" Type="http://schemas.openxmlformats.org/officeDocument/2006/relationships/vmlDrawing" Target="../drawings/vmlDrawing37.vml"/><Relationship Id="rId5" Type="http://schemas.openxmlformats.org/officeDocument/2006/relationships/oleObject" Target="../embeddings/oleObject152.bin"/><Relationship Id="rId4" Type="http://schemas.openxmlformats.org/officeDocument/2006/relationships/oleObject" Target="../embeddings/oleObject151.bin"/></Relationships>
</file>

<file path=ppt/slides/_rels/slide44.xml.rels><?xml version="1.0" encoding="UTF-8" standalone="yes"?>
<Relationships xmlns="http://schemas.openxmlformats.org/package/2006/relationships"><Relationship Id="rId3" Type="http://schemas.openxmlformats.org/officeDocument/2006/relationships/image" Target="../media/image147.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oleObject" Target="../embeddings/oleObject6.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oleObject" Target="../embeddings/oleObject4.bin"/><Relationship Id="rId4" Type="http://schemas.openxmlformats.org/officeDocument/2006/relationships/oleObject" Target="../embeddings/oleObject3.bin"/></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oleObject" Target="../embeddings/oleObject10.bin"/><Relationship Id="rId5" Type="http://schemas.openxmlformats.org/officeDocument/2006/relationships/oleObject" Target="../embeddings/oleObject9.bin"/><Relationship Id="rId4" Type="http://schemas.openxmlformats.org/officeDocument/2006/relationships/oleObject" Target="../embeddings/oleObject8.bin"/></Relationships>
</file>

<file path=ppt/slides/_rels/slide7.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7.xml"/><Relationship Id="rId1" Type="http://schemas.openxmlformats.org/officeDocument/2006/relationships/vmlDrawing" Target="../drawings/vmlDrawing4.vml"/><Relationship Id="rId5" Type="http://schemas.openxmlformats.org/officeDocument/2006/relationships/image" Target="../media/image15.png"/><Relationship Id="rId4" Type="http://schemas.openxmlformats.org/officeDocument/2006/relationships/oleObject" Target="../embeddings/oleObject12.bin"/></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7.xml"/><Relationship Id="rId1" Type="http://schemas.openxmlformats.org/officeDocument/2006/relationships/vmlDrawing" Target="../drawings/vmlDrawing5.vml"/><Relationship Id="rId5" Type="http://schemas.openxmlformats.org/officeDocument/2006/relationships/oleObject" Target="../embeddings/oleObject15.bin"/><Relationship Id="rId4" Type="http://schemas.openxmlformats.org/officeDocument/2006/relationships/oleObject" Target="../embeddings/oleObject1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1"/>
          </p:nvPr>
        </p:nvSpPr>
        <p:spPr>
          <a:xfrm>
            <a:off x="2122488" y="1343025"/>
            <a:ext cx="4951412" cy="3302000"/>
          </a:xfrm>
        </p:spPr>
        <p:txBody>
          <a:bodyPr/>
          <a:lstStyle/>
          <a:p>
            <a:pPr algn="ctr">
              <a:defRPr/>
            </a:pPr>
            <a:r>
              <a:rPr lang="en-US" sz="5400" dirty="0" smtClean="0">
                <a:hlinkClick r:id="rId3"/>
              </a:rPr>
              <a:t>www.2pro.ir</a:t>
            </a:r>
            <a:endParaRPr lang="en-US" sz="5400" dirty="0" smtClean="0"/>
          </a:p>
          <a:p>
            <a:pPr algn="ctr">
              <a:defRPr/>
            </a:pPr>
            <a:r>
              <a:rPr lang="fa-IR" sz="5400" dirty="0" smtClean="0"/>
              <a:t>تو پروژه </a:t>
            </a:r>
          </a:p>
          <a:p>
            <a:pPr algn="ctr">
              <a:defRPr/>
            </a:pPr>
            <a:r>
              <a:rPr lang="fa-IR" sz="5400" dirty="0" smtClean="0"/>
              <a:t>بزرگ ترین وب سایت پروژه و پایان نامه </a:t>
            </a:r>
            <a:endParaRPr lang="en-US" sz="5400" dirty="0"/>
          </a:p>
        </p:txBody>
      </p:sp>
      <p:sp>
        <p:nvSpPr>
          <p:cNvPr id="18435" name="Slide Number Placeholder 1"/>
          <p:cNvSpPr>
            <a:spLocks noGrp="1"/>
          </p:cNvSpPr>
          <p:nvPr>
            <p:ph type="sldNum" sz="quarter" idx="12"/>
          </p:nvPr>
        </p:nvSpPr>
        <p:spPr>
          <a:noFill/>
          <a:ln>
            <a:miter lim="800000"/>
            <a:headEnd/>
            <a:tailEnd/>
          </a:ln>
        </p:spPr>
        <p:txBody>
          <a:bodyPr wrap="square" numCol="1" anchorCtr="0" compatLnSpc="1">
            <a:prstTxWarp prst="textNoShape">
              <a:avLst/>
            </a:prstTxWarp>
          </a:bodyPr>
          <a:lstStyle/>
          <a:p>
            <a:fld id="{B2817D73-F858-4549-9DC8-7F035F6D4302}" type="slidenum">
              <a:rPr lang="fa-IR" smtClean="0"/>
              <a:pPr/>
              <a:t>1</a:t>
            </a:fld>
            <a:endParaRPr lang="fa-IR" smtClean="0"/>
          </a:p>
        </p:txBody>
      </p:sp>
      <p:pic>
        <p:nvPicPr>
          <p:cNvPr id="18436" name="Picture 2"/>
          <p:cNvPicPr>
            <a:picLocks noChangeAspect="1"/>
          </p:cNvPicPr>
          <p:nvPr/>
        </p:nvPicPr>
        <p:blipFill>
          <a:blip r:embed="rId4"/>
          <a:srcRect/>
          <a:stretch>
            <a:fillRect/>
          </a:stretch>
        </p:blipFill>
        <p:spPr bwMode="auto">
          <a:xfrm>
            <a:off x="679450" y="330200"/>
            <a:ext cx="7837488" cy="6316663"/>
          </a:xfrm>
          <a:prstGeom prst="rect">
            <a:avLst/>
          </a:prstGeom>
          <a:noFill/>
          <a:ln w="9525">
            <a:noFill/>
            <a:miter lim="800000"/>
            <a:headEnd/>
            <a:tailEnd/>
          </a:ln>
        </p:spPr>
      </p:pic>
    </p:spTree>
  </p:cSld>
  <p:clrMapOvr>
    <a:masterClrMapping/>
  </p:clrMapOvr>
  <p:transition spd="slow">
    <p:blinds dir="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A97911A9-79A1-4C61-8A20-BDD60688D0B5}" type="slidenum">
              <a:rPr lang="ar-SA" altLang="en-US" sz="1400" smtClean="0">
                <a:solidFill>
                  <a:schemeClr val="tx1"/>
                </a:solidFill>
                <a:cs typeface="Times New Roman" pitchFamily="18" charset="0"/>
              </a:rPr>
              <a:pPr/>
              <a:t>10</a:t>
            </a:fld>
            <a:endParaRPr lang="en-US" altLang="en-US" sz="1400" smtClean="0">
              <a:solidFill>
                <a:schemeClr val="tx1"/>
              </a:solidFill>
              <a:cs typeface="Times New Roman" pitchFamily="18" charset="0"/>
            </a:endParaRPr>
          </a:p>
        </p:txBody>
      </p:sp>
      <p:sp>
        <p:nvSpPr>
          <p:cNvPr id="27651"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27652"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60774" name="Rectangle 6"/>
          <p:cNvSpPr>
            <a:spLocks noChangeArrowheads="1"/>
          </p:cNvSpPr>
          <p:nvPr/>
        </p:nvSpPr>
        <p:spPr bwMode="auto">
          <a:xfrm>
            <a:off x="285750" y="2000250"/>
            <a:ext cx="8572500" cy="830263"/>
          </a:xfrm>
          <a:prstGeom prst="rect">
            <a:avLst/>
          </a:prstGeom>
          <a:noFill/>
          <a:ln w="9525" algn="ctr">
            <a:noFill/>
            <a:miter lim="800000"/>
            <a:headEnd/>
            <a:tailEnd/>
          </a:ln>
        </p:spPr>
        <p:txBody>
          <a:bodyPr anchor="ctr">
            <a:spAutoFit/>
          </a:bodyPr>
          <a:lstStyle/>
          <a:p>
            <a:pPr algn="justLow" rtl="1"/>
            <a:r>
              <a:rPr lang="fa-IR" altLang="en-US"/>
              <a:t>با استفاده از قضيه ديورژانس، جمله اول سمت راست را می توان به انتگرال روی سطح تبدیل کرد. به عبارت دیگر داریم:</a:t>
            </a:r>
          </a:p>
        </p:txBody>
      </p:sp>
      <p:sp>
        <p:nvSpPr>
          <p:cNvPr id="27654" name="Rectangle 8"/>
          <p:cNvSpPr>
            <a:spLocks noChangeArrowheads="1"/>
          </p:cNvSpPr>
          <p:nvPr/>
        </p:nvSpPr>
        <p:spPr bwMode="auto">
          <a:xfrm>
            <a:off x="0" y="32337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60775" name="Object 7"/>
          <p:cNvGraphicFramePr>
            <a:graphicFrameLocks noChangeAspect="1"/>
          </p:cNvGraphicFramePr>
          <p:nvPr/>
        </p:nvGraphicFramePr>
        <p:xfrm>
          <a:off x="1754188" y="2928938"/>
          <a:ext cx="6446837" cy="825500"/>
        </p:xfrm>
        <a:graphic>
          <a:graphicData uri="http://schemas.openxmlformats.org/presentationml/2006/ole">
            <p:oleObj spid="_x0000_s6146" name="Equation" r:id="rId3" imgW="3060700" imgH="393700" progId="">
              <p:embed/>
            </p:oleObj>
          </a:graphicData>
        </a:graphic>
      </p:graphicFrame>
      <p:sp>
        <p:nvSpPr>
          <p:cNvPr id="27656" name="Rectangle 9"/>
          <p:cNvSpPr>
            <a:spLocks noChangeArrowheads="1"/>
          </p:cNvSpPr>
          <p:nvPr/>
        </p:nvSpPr>
        <p:spPr bwMode="auto">
          <a:xfrm>
            <a:off x="0" y="36242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60778" name="Rectangle 10"/>
          <p:cNvSpPr>
            <a:spLocks noChangeArrowheads="1"/>
          </p:cNvSpPr>
          <p:nvPr/>
        </p:nvSpPr>
        <p:spPr bwMode="auto">
          <a:xfrm>
            <a:off x="1500188" y="3786188"/>
            <a:ext cx="7353300" cy="461962"/>
          </a:xfrm>
          <a:prstGeom prst="rect">
            <a:avLst/>
          </a:prstGeom>
          <a:noFill/>
          <a:ln w="9525" algn="ctr">
            <a:noFill/>
            <a:miter lim="800000"/>
            <a:headEnd/>
            <a:tailEnd/>
          </a:ln>
        </p:spPr>
        <p:txBody>
          <a:bodyPr wrap="none" anchor="ctr">
            <a:spAutoFit/>
          </a:bodyPr>
          <a:lstStyle/>
          <a:p>
            <a:pPr algn="just" rtl="1"/>
            <a:r>
              <a:rPr lang="en-US" altLang="en-US" i="1"/>
              <a:t>S</a:t>
            </a:r>
            <a:r>
              <a:rPr lang="en-US" altLang="en-US" i="1" baseline="-25000"/>
              <a:t>t</a:t>
            </a:r>
            <a:r>
              <a:rPr lang="fa-IR" altLang="en-US"/>
              <a:t> مساحت قسمتي از سطح جسم است كه در روي آن نيرو تعريف شده است.</a:t>
            </a:r>
          </a:p>
        </p:txBody>
      </p:sp>
      <p:sp>
        <p:nvSpPr>
          <p:cNvPr id="160779" name="Rectangle 11"/>
          <p:cNvSpPr>
            <a:spLocks noChangeArrowheads="1"/>
          </p:cNvSpPr>
          <p:nvPr/>
        </p:nvSpPr>
        <p:spPr bwMode="auto">
          <a:xfrm>
            <a:off x="3857625" y="4257675"/>
            <a:ext cx="5070475" cy="457200"/>
          </a:xfrm>
          <a:prstGeom prst="rect">
            <a:avLst/>
          </a:prstGeom>
          <a:noFill/>
          <a:ln w="9525" algn="ctr">
            <a:noFill/>
            <a:miter lim="800000"/>
            <a:headEnd/>
            <a:tailEnd/>
          </a:ln>
        </p:spPr>
        <p:txBody>
          <a:bodyPr wrap="none" anchor="ctr">
            <a:spAutoFit/>
          </a:bodyPr>
          <a:lstStyle/>
          <a:p>
            <a:pPr algn="justLow" rtl="1"/>
            <a:r>
              <a:rPr lang="fa-IR" altLang="en-US"/>
              <a:t>معادله بالا را مي توان به صورت زير نيز نوشت:</a:t>
            </a:r>
          </a:p>
        </p:txBody>
      </p:sp>
      <p:sp>
        <p:nvSpPr>
          <p:cNvPr id="27659" name="Rectangle 13"/>
          <p:cNvSpPr>
            <a:spLocks noChangeArrowheads="1"/>
          </p:cNvSpPr>
          <p:nvPr/>
        </p:nvSpPr>
        <p:spPr bwMode="auto">
          <a:xfrm>
            <a:off x="0" y="32337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60780" name="Object 12"/>
          <p:cNvGraphicFramePr>
            <a:graphicFrameLocks noChangeAspect="1"/>
          </p:cNvGraphicFramePr>
          <p:nvPr/>
        </p:nvGraphicFramePr>
        <p:xfrm>
          <a:off x="1571625" y="4829175"/>
          <a:ext cx="6389688" cy="742950"/>
        </p:xfrm>
        <a:graphic>
          <a:graphicData uri="http://schemas.openxmlformats.org/presentationml/2006/ole">
            <p:oleObj spid="_x0000_s6147" name="Equation" r:id="rId4" imgW="2857500" imgH="393700" progId="">
              <p:embed/>
            </p:oleObj>
          </a:graphicData>
        </a:graphic>
      </p:graphicFrame>
      <p:sp>
        <p:nvSpPr>
          <p:cNvPr id="27661" name="Rectangle 14"/>
          <p:cNvSpPr>
            <a:spLocks noChangeArrowheads="1"/>
          </p:cNvSpPr>
          <p:nvPr/>
        </p:nvSpPr>
        <p:spPr bwMode="auto">
          <a:xfrm>
            <a:off x="0" y="36242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7662" name="Rectangle 17"/>
          <p:cNvSpPr>
            <a:spLocks noChangeArrowheads="1"/>
          </p:cNvSpPr>
          <p:nvPr/>
        </p:nvSpPr>
        <p:spPr bwMode="auto">
          <a:xfrm>
            <a:off x="0" y="3314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17"/>
          <p:cNvGrpSpPr>
            <a:grpSpLocks/>
          </p:cNvGrpSpPr>
          <p:nvPr/>
        </p:nvGrpSpPr>
        <p:grpSpPr bwMode="auto">
          <a:xfrm>
            <a:off x="285750" y="5643563"/>
            <a:ext cx="8569325" cy="830262"/>
            <a:chOff x="250825" y="5445125"/>
            <a:chExt cx="8569325" cy="830997"/>
          </a:xfrm>
        </p:grpSpPr>
        <p:sp>
          <p:nvSpPr>
            <p:cNvPr id="27666" name="Text Box 15"/>
            <p:cNvSpPr txBox="1">
              <a:spLocks noChangeArrowheads="1"/>
            </p:cNvSpPr>
            <p:nvPr/>
          </p:nvSpPr>
          <p:spPr bwMode="auto">
            <a:xfrm>
              <a:off x="250825" y="5445125"/>
              <a:ext cx="8569325" cy="830997"/>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عبارت فوق عبارت كار مجازي يك سيستم الاستيك تحت نيرو بر اثر اعمال ميدان جابجايي مجازي        است.</a:t>
              </a:r>
              <a:endParaRPr lang="en-US" altLang="en-US"/>
            </a:p>
          </p:txBody>
        </p:sp>
        <p:graphicFrame>
          <p:nvGraphicFramePr>
            <p:cNvPr id="27667" name="Object 16"/>
            <p:cNvGraphicFramePr>
              <a:graphicFrameLocks noChangeAspect="1"/>
            </p:cNvGraphicFramePr>
            <p:nvPr/>
          </p:nvGraphicFramePr>
          <p:xfrm>
            <a:off x="7572396" y="5786454"/>
            <a:ext cx="466725" cy="466725"/>
          </p:xfrm>
          <a:graphic>
            <a:graphicData uri="http://schemas.openxmlformats.org/presentationml/2006/ole">
              <p:oleObj spid="_x0000_s6149" name="Equation" r:id="rId5" imgW="228600" imgH="228600" progId="Equation.3">
                <p:embed/>
              </p:oleObj>
            </a:graphicData>
          </a:graphic>
        </p:graphicFrame>
      </p:grpSp>
      <p:sp>
        <p:nvSpPr>
          <p:cNvPr id="27664" name="Rectangle 18"/>
          <p:cNvSpPr>
            <a:spLocks noChangeArrowheads="1"/>
          </p:cNvSpPr>
          <p:nvPr/>
        </p:nvSpPr>
        <p:spPr bwMode="auto">
          <a:xfrm>
            <a:off x="0" y="3543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59758" name="Object 14"/>
          <p:cNvGraphicFramePr>
            <a:graphicFrameLocks noChangeAspect="1"/>
          </p:cNvGraphicFramePr>
          <p:nvPr/>
        </p:nvGraphicFramePr>
        <p:xfrm>
          <a:off x="1749425" y="1071563"/>
          <a:ext cx="5903913" cy="889000"/>
        </p:xfrm>
        <a:graphic>
          <a:graphicData uri="http://schemas.openxmlformats.org/presentationml/2006/ole">
            <p:oleObj spid="_x0000_s6148" name="Equation" r:id="rId6" imgW="3352800" imgH="5080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159758"/>
                                        </p:tgtEl>
                                        <p:attrNameLst>
                                          <p:attrName>style.visibility</p:attrName>
                                        </p:attrNameLst>
                                      </p:cBhvr>
                                      <p:to>
                                        <p:strVal val="visible"/>
                                      </p:to>
                                    </p:set>
                                    <p:anim calcmode="lin" valueType="num">
                                      <p:cBhvr additive="base">
                                        <p:cTn id="7" dur="500" fill="hold"/>
                                        <p:tgtEl>
                                          <p:spTgt spid="159758"/>
                                        </p:tgtEl>
                                        <p:attrNameLst>
                                          <p:attrName>ppt_x</p:attrName>
                                        </p:attrNameLst>
                                      </p:cBhvr>
                                      <p:tavLst>
                                        <p:tav tm="0">
                                          <p:val>
                                            <p:strVal val="#ppt_x"/>
                                          </p:val>
                                        </p:tav>
                                        <p:tav tm="100000">
                                          <p:val>
                                            <p:strVal val="#ppt_x"/>
                                          </p:val>
                                        </p:tav>
                                      </p:tavLst>
                                    </p:anim>
                                    <p:anim calcmode="lin" valueType="num">
                                      <p:cBhvr additive="base">
                                        <p:cTn id="8" dur="500" fill="hold"/>
                                        <p:tgtEl>
                                          <p:spTgt spid="15975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60774">
                                            <p:txEl>
                                              <p:pRg st="0" end="0"/>
                                            </p:txEl>
                                          </p:spTgt>
                                        </p:tgtEl>
                                        <p:attrNameLst>
                                          <p:attrName>style.visibility</p:attrName>
                                        </p:attrNameLst>
                                      </p:cBhvr>
                                      <p:to>
                                        <p:strVal val="visible"/>
                                      </p:to>
                                    </p:set>
                                    <p:anim calcmode="lin" valueType="num">
                                      <p:cBhvr additive="base">
                                        <p:cTn id="13" dur="500" fill="hold"/>
                                        <p:tgtEl>
                                          <p:spTgt spid="160774">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607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0775"/>
                                        </p:tgtEl>
                                        <p:attrNameLst>
                                          <p:attrName>style.visibility</p:attrName>
                                        </p:attrNameLst>
                                      </p:cBhvr>
                                      <p:to>
                                        <p:strVal val="visible"/>
                                      </p:to>
                                    </p:set>
                                    <p:anim calcmode="lin" valueType="num">
                                      <p:cBhvr additive="base">
                                        <p:cTn id="19" dur="500" fill="hold"/>
                                        <p:tgtEl>
                                          <p:spTgt spid="160775"/>
                                        </p:tgtEl>
                                        <p:attrNameLst>
                                          <p:attrName>ppt_x</p:attrName>
                                        </p:attrNameLst>
                                      </p:cBhvr>
                                      <p:tavLst>
                                        <p:tav tm="0">
                                          <p:val>
                                            <p:strVal val="#ppt_x"/>
                                          </p:val>
                                        </p:tav>
                                        <p:tav tm="100000">
                                          <p:val>
                                            <p:strVal val="#ppt_x"/>
                                          </p:val>
                                        </p:tav>
                                      </p:tavLst>
                                    </p:anim>
                                    <p:anim calcmode="lin" valueType="num">
                                      <p:cBhvr additive="base">
                                        <p:cTn id="20" dur="500" fill="hold"/>
                                        <p:tgtEl>
                                          <p:spTgt spid="160775"/>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60778"/>
                                        </p:tgtEl>
                                        <p:attrNameLst>
                                          <p:attrName>style.visibility</p:attrName>
                                        </p:attrNameLst>
                                      </p:cBhvr>
                                      <p:to>
                                        <p:strVal val="visible"/>
                                      </p:to>
                                    </p:set>
                                    <p:anim calcmode="lin" valueType="num">
                                      <p:cBhvr additive="base">
                                        <p:cTn id="25" dur="500" fill="hold"/>
                                        <p:tgtEl>
                                          <p:spTgt spid="160778"/>
                                        </p:tgtEl>
                                        <p:attrNameLst>
                                          <p:attrName>ppt_x</p:attrName>
                                        </p:attrNameLst>
                                      </p:cBhvr>
                                      <p:tavLst>
                                        <p:tav tm="0">
                                          <p:val>
                                            <p:strVal val="#ppt_x"/>
                                          </p:val>
                                        </p:tav>
                                        <p:tav tm="100000">
                                          <p:val>
                                            <p:strVal val="#ppt_x"/>
                                          </p:val>
                                        </p:tav>
                                      </p:tavLst>
                                    </p:anim>
                                    <p:anim calcmode="lin" valueType="num">
                                      <p:cBhvr additive="base">
                                        <p:cTn id="26" dur="500" fill="hold"/>
                                        <p:tgtEl>
                                          <p:spTgt spid="160778"/>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60779"/>
                                        </p:tgtEl>
                                        <p:attrNameLst>
                                          <p:attrName>style.visibility</p:attrName>
                                        </p:attrNameLst>
                                      </p:cBhvr>
                                      <p:to>
                                        <p:strVal val="visible"/>
                                      </p:to>
                                    </p:set>
                                    <p:anim calcmode="lin" valueType="num">
                                      <p:cBhvr additive="base">
                                        <p:cTn id="31" dur="500" fill="hold"/>
                                        <p:tgtEl>
                                          <p:spTgt spid="160779"/>
                                        </p:tgtEl>
                                        <p:attrNameLst>
                                          <p:attrName>ppt_x</p:attrName>
                                        </p:attrNameLst>
                                      </p:cBhvr>
                                      <p:tavLst>
                                        <p:tav tm="0">
                                          <p:val>
                                            <p:strVal val="#ppt_x"/>
                                          </p:val>
                                        </p:tav>
                                        <p:tav tm="100000">
                                          <p:val>
                                            <p:strVal val="#ppt_x"/>
                                          </p:val>
                                        </p:tav>
                                      </p:tavLst>
                                    </p:anim>
                                    <p:anim calcmode="lin" valueType="num">
                                      <p:cBhvr additive="base">
                                        <p:cTn id="32" dur="500" fill="hold"/>
                                        <p:tgtEl>
                                          <p:spTgt spid="160779"/>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60780"/>
                                        </p:tgtEl>
                                        <p:attrNameLst>
                                          <p:attrName>style.visibility</p:attrName>
                                        </p:attrNameLst>
                                      </p:cBhvr>
                                      <p:to>
                                        <p:strVal val="visible"/>
                                      </p:to>
                                    </p:set>
                                    <p:anim calcmode="lin" valueType="num">
                                      <p:cBhvr additive="base">
                                        <p:cTn id="35" dur="500" fill="hold"/>
                                        <p:tgtEl>
                                          <p:spTgt spid="160780"/>
                                        </p:tgtEl>
                                        <p:attrNameLst>
                                          <p:attrName>ppt_x</p:attrName>
                                        </p:attrNameLst>
                                      </p:cBhvr>
                                      <p:tavLst>
                                        <p:tav tm="0">
                                          <p:val>
                                            <p:strVal val="#ppt_x"/>
                                          </p:val>
                                        </p:tav>
                                        <p:tav tm="100000">
                                          <p:val>
                                            <p:strVal val="#ppt_x"/>
                                          </p:val>
                                        </p:tav>
                                      </p:tavLst>
                                    </p:anim>
                                    <p:anim calcmode="lin" valueType="num">
                                      <p:cBhvr additive="base">
                                        <p:cTn id="36" dur="500" fill="hold"/>
                                        <p:tgtEl>
                                          <p:spTgt spid="160780"/>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5" presetClass="entr" presetSubtype="10" fill="hold"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checkerboard(across)">
                                      <p:cBhvr>
                                        <p:cTn id="4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8" grpId="0"/>
      <p:bldP spid="16077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B69455A3-CC55-4B41-BAE5-596307A9A6DC}" type="slidenum">
              <a:rPr lang="ar-SA" altLang="en-US" sz="1400" smtClean="0">
                <a:solidFill>
                  <a:schemeClr val="tx1"/>
                </a:solidFill>
                <a:cs typeface="Times New Roman" pitchFamily="18" charset="0"/>
              </a:rPr>
              <a:pPr/>
              <a:t>11</a:t>
            </a:fld>
            <a:endParaRPr lang="en-US" altLang="en-US" sz="1400" smtClean="0">
              <a:solidFill>
                <a:schemeClr val="tx1"/>
              </a:solidFill>
              <a:cs typeface="Times New Roman" pitchFamily="18" charset="0"/>
            </a:endParaRPr>
          </a:p>
        </p:txBody>
      </p:sp>
      <p:sp>
        <p:nvSpPr>
          <p:cNvPr id="28675"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28676"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61798" name="Text Box 6"/>
          <p:cNvSpPr txBox="1">
            <a:spLocks noChangeArrowheads="1"/>
          </p:cNvSpPr>
          <p:nvPr/>
        </p:nvSpPr>
        <p:spPr bwMode="auto">
          <a:xfrm>
            <a:off x="642938" y="1785938"/>
            <a:ext cx="8178800" cy="1200150"/>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اگر دقت كنيم كه نيروهاي خارجي اعمالي به سيستم، متشكل از نيروهاي سطحي </a:t>
            </a:r>
            <a:r>
              <a:rPr lang="en-US" altLang="en-US" i="1"/>
              <a:t>q</a:t>
            </a:r>
            <a:r>
              <a:rPr lang="en-US" altLang="en-US" i="1" baseline="-25000"/>
              <a:t>i</a:t>
            </a:r>
            <a:r>
              <a:rPr lang="fa-IR" altLang="en-US"/>
              <a:t>  و نيروهاي حجمي </a:t>
            </a:r>
            <a:r>
              <a:rPr lang="en-US" altLang="en-US" i="1"/>
              <a:t>B</a:t>
            </a:r>
            <a:r>
              <a:rPr lang="en-US" altLang="en-US" i="1" baseline="-25000"/>
              <a:t>i</a:t>
            </a:r>
            <a:r>
              <a:rPr lang="fa-IR" altLang="en-US"/>
              <a:t> است، كار مجازي خارجي را مي توان به صورت زير فرموله كرد (كار مجازي توسط نيروهاي خارجي اعم از نيروهاي سطحي و نيروهاي حجمي): </a:t>
            </a:r>
            <a:endParaRPr lang="en-US" altLang="en-US"/>
          </a:p>
        </p:txBody>
      </p:sp>
      <p:sp>
        <p:nvSpPr>
          <p:cNvPr id="28678" name="Rectangle 8"/>
          <p:cNvSpPr>
            <a:spLocks noChangeArrowheads="1"/>
          </p:cNvSpPr>
          <p:nvPr/>
        </p:nvSpPr>
        <p:spPr bwMode="auto">
          <a:xfrm>
            <a:off x="0" y="32337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61799" name="Object 7"/>
          <p:cNvGraphicFramePr>
            <a:graphicFrameLocks noChangeAspect="1"/>
          </p:cNvGraphicFramePr>
          <p:nvPr/>
        </p:nvGraphicFramePr>
        <p:xfrm>
          <a:off x="2401888" y="3094038"/>
          <a:ext cx="3944937" cy="835025"/>
        </p:xfrm>
        <a:graphic>
          <a:graphicData uri="http://schemas.openxmlformats.org/presentationml/2006/ole">
            <p:oleObj spid="_x0000_s7170" name="Equation" r:id="rId3" imgW="1841500" imgH="393700" progId="">
              <p:embed/>
            </p:oleObj>
          </a:graphicData>
        </a:graphic>
      </p:graphicFrame>
      <p:sp>
        <p:nvSpPr>
          <p:cNvPr id="28680" name="Rectangle 9"/>
          <p:cNvSpPr>
            <a:spLocks noChangeArrowheads="1"/>
          </p:cNvSpPr>
          <p:nvPr/>
        </p:nvSpPr>
        <p:spPr bwMode="auto">
          <a:xfrm>
            <a:off x="0" y="36242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8681" name="Rectangle 12"/>
          <p:cNvSpPr>
            <a:spLocks noChangeArrowheads="1"/>
          </p:cNvSpPr>
          <p:nvPr/>
        </p:nvSpPr>
        <p:spPr bwMode="auto">
          <a:xfrm>
            <a:off x="0" y="33385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19"/>
          <p:cNvGrpSpPr>
            <a:grpSpLocks/>
          </p:cNvGrpSpPr>
          <p:nvPr/>
        </p:nvGrpSpPr>
        <p:grpSpPr bwMode="auto">
          <a:xfrm>
            <a:off x="323850" y="4043363"/>
            <a:ext cx="8496300" cy="457200"/>
            <a:chOff x="323850" y="4005263"/>
            <a:chExt cx="8496300" cy="457200"/>
          </a:xfrm>
        </p:grpSpPr>
        <p:sp>
          <p:nvSpPr>
            <p:cNvPr id="28692" name="Text Box 10"/>
            <p:cNvSpPr txBox="1">
              <a:spLocks noChangeArrowheads="1"/>
            </p:cNvSpPr>
            <p:nvPr/>
          </p:nvSpPr>
          <p:spPr bwMode="auto">
            <a:xfrm>
              <a:off x="323850" y="4005263"/>
              <a:ext cx="8496300" cy="457200"/>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انرژي ارتجاعي مجازي        را نيز مي توان به صورت زير نشان داد:</a:t>
              </a:r>
              <a:endParaRPr lang="en-US" altLang="en-US"/>
            </a:p>
          </p:txBody>
        </p:sp>
        <p:graphicFrame>
          <p:nvGraphicFramePr>
            <p:cNvPr id="28693" name="Object 11"/>
            <p:cNvGraphicFramePr>
              <a:graphicFrameLocks noChangeAspect="1"/>
            </p:cNvGraphicFramePr>
            <p:nvPr/>
          </p:nvGraphicFramePr>
          <p:xfrm>
            <a:off x="6140450" y="4025900"/>
            <a:ext cx="606425" cy="411163"/>
          </p:xfrm>
          <a:graphic>
            <a:graphicData uri="http://schemas.openxmlformats.org/presentationml/2006/ole">
              <p:oleObj spid="_x0000_s7174" name="Equation" r:id="rId4" imgW="266353" imgH="177569" progId="">
                <p:embed/>
              </p:oleObj>
            </a:graphicData>
          </a:graphic>
        </p:graphicFrame>
      </p:grpSp>
      <p:sp>
        <p:nvSpPr>
          <p:cNvPr id="28683" name="Rectangle 13"/>
          <p:cNvSpPr>
            <a:spLocks noChangeArrowheads="1"/>
          </p:cNvSpPr>
          <p:nvPr/>
        </p:nvSpPr>
        <p:spPr bwMode="auto">
          <a:xfrm>
            <a:off x="0" y="35004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8684" name="Rectangle 15"/>
          <p:cNvSpPr>
            <a:spLocks noChangeArrowheads="1"/>
          </p:cNvSpPr>
          <p:nvPr/>
        </p:nvSpPr>
        <p:spPr bwMode="auto">
          <a:xfrm>
            <a:off x="0" y="32385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61806" name="Object 14"/>
          <p:cNvGraphicFramePr>
            <a:graphicFrameLocks noChangeAspect="1"/>
          </p:cNvGraphicFramePr>
          <p:nvPr/>
        </p:nvGraphicFramePr>
        <p:xfrm>
          <a:off x="3725863" y="4656138"/>
          <a:ext cx="2065337" cy="701675"/>
        </p:xfrm>
        <a:graphic>
          <a:graphicData uri="http://schemas.openxmlformats.org/presentationml/2006/ole">
            <p:oleObj spid="_x0000_s7171" name="Equation" r:id="rId5" imgW="1117600" imgH="381000" progId="">
              <p:embed/>
            </p:oleObj>
          </a:graphicData>
        </a:graphic>
      </p:graphicFrame>
      <p:sp>
        <p:nvSpPr>
          <p:cNvPr id="28686" name="Rectangle 16"/>
          <p:cNvSpPr>
            <a:spLocks noChangeArrowheads="1"/>
          </p:cNvSpPr>
          <p:nvPr/>
        </p:nvSpPr>
        <p:spPr bwMode="auto">
          <a:xfrm>
            <a:off x="0" y="36195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61809" name="Rectangle 17"/>
          <p:cNvSpPr>
            <a:spLocks noChangeArrowheads="1"/>
          </p:cNvSpPr>
          <p:nvPr/>
        </p:nvSpPr>
        <p:spPr bwMode="auto">
          <a:xfrm>
            <a:off x="7207250" y="5445125"/>
            <a:ext cx="1587500" cy="457200"/>
          </a:xfrm>
          <a:prstGeom prst="rect">
            <a:avLst/>
          </a:prstGeom>
          <a:noFill/>
          <a:ln w="9525" algn="ctr">
            <a:noFill/>
            <a:miter lim="800000"/>
            <a:headEnd/>
            <a:tailEnd/>
          </a:ln>
        </p:spPr>
        <p:txBody>
          <a:bodyPr wrap="none" anchor="ctr">
            <a:spAutoFit/>
          </a:bodyPr>
          <a:lstStyle/>
          <a:p>
            <a:pPr algn="justLow" rtl="1"/>
            <a:r>
              <a:rPr lang="fa-IR" altLang="en-US"/>
              <a:t>بنابراين داريم:</a:t>
            </a:r>
          </a:p>
        </p:txBody>
      </p:sp>
      <p:sp>
        <p:nvSpPr>
          <p:cNvPr id="28688" name="Rectangle 19"/>
          <p:cNvSpPr>
            <a:spLocks noChangeArrowheads="1"/>
          </p:cNvSpPr>
          <p:nvPr/>
        </p:nvSpPr>
        <p:spPr bwMode="auto">
          <a:xfrm>
            <a:off x="0" y="3314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61810" name="Object 18"/>
          <p:cNvGraphicFramePr>
            <a:graphicFrameLocks noChangeAspect="1"/>
          </p:cNvGraphicFramePr>
          <p:nvPr/>
        </p:nvGraphicFramePr>
        <p:xfrm>
          <a:off x="4000500" y="5786438"/>
          <a:ext cx="1295400" cy="463550"/>
        </p:xfrm>
        <a:graphic>
          <a:graphicData uri="http://schemas.openxmlformats.org/presentationml/2006/ole">
            <p:oleObj spid="_x0000_s7172" name="Equation" r:id="rId6" imgW="634725" imgH="228501" progId="Equation.3">
              <p:embed/>
            </p:oleObj>
          </a:graphicData>
        </a:graphic>
      </p:graphicFrame>
      <p:sp>
        <p:nvSpPr>
          <p:cNvPr id="28690" name="Rectangle 20"/>
          <p:cNvSpPr>
            <a:spLocks noChangeArrowheads="1"/>
          </p:cNvSpPr>
          <p:nvPr/>
        </p:nvSpPr>
        <p:spPr bwMode="auto">
          <a:xfrm>
            <a:off x="0" y="3543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60780" name="Object 12"/>
          <p:cNvGraphicFramePr>
            <a:graphicFrameLocks noChangeAspect="1"/>
          </p:cNvGraphicFramePr>
          <p:nvPr/>
        </p:nvGraphicFramePr>
        <p:xfrm>
          <a:off x="1571625" y="1071563"/>
          <a:ext cx="6389688" cy="742950"/>
        </p:xfrm>
        <a:graphic>
          <a:graphicData uri="http://schemas.openxmlformats.org/presentationml/2006/ole">
            <p:oleObj spid="_x0000_s7173" name="Equation" r:id="rId7" imgW="2857500" imgH="3937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160780"/>
                                        </p:tgtEl>
                                        <p:attrNameLst>
                                          <p:attrName>style.visibility</p:attrName>
                                        </p:attrNameLst>
                                      </p:cBhvr>
                                      <p:to>
                                        <p:strVal val="visible"/>
                                      </p:to>
                                    </p:set>
                                    <p:anim calcmode="lin" valueType="num">
                                      <p:cBhvr additive="base">
                                        <p:cTn id="7" dur="500" fill="hold"/>
                                        <p:tgtEl>
                                          <p:spTgt spid="160780"/>
                                        </p:tgtEl>
                                        <p:attrNameLst>
                                          <p:attrName>ppt_x</p:attrName>
                                        </p:attrNameLst>
                                      </p:cBhvr>
                                      <p:tavLst>
                                        <p:tav tm="0">
                                          <p:val>
                                            <p:strVal val="#ppt_x"/>
                                          </p:val>
                                        </p:tav>
                                        <p:tav tm="100000">
                                          <p:val>
                                            <p:strVal val="#ppt_x"/>
                                          </p:val>
                                        </p:tav>
                                      </p:tavLst>
                                    </p:anim>
                                    <p:anim calcmode="lin" valueType="num">
                                      <p:cBhvr additive="base">
                                        <p:cTn id="8" dur="500" fill="hold"/>
                                        <p:tgtEl>
                                          <p:spTgt spid="16078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1798"/>
                                        </p:tgtEl>
                                        <p:attrNameLst>
                                          <p:attrName>style.visibility</p:attrName>
                                        </p:attrNameLst>
                                      </p:cBhvr>
                                      <p:to>
                                        <p:strVal val="visible"/>
                                      </p:to>
                                    </p:set>
                                    <p:anim calcmode="lin" valueType="num">
                                      <p:cBhvr additive="base">
                                        <p:cTn id="13" dur="500" fill="hold"/>
                                        <p:tgtEl>
                                          <p:spTgt spid="161798"/>
                                        </p:tgtEl>
                                        <p:attrNameLst>
                                          <p:attrName>ppt_x</p:attrName>
                                        </p:attrNameLst>
                                      </p:cBhvr>
                                      <p:tavLst>
                                        <p:tav tm="0">
                                          <p:val>
                                            <p:strVal val="#ppt_x"/>
                                          </p:val>
                                        </p:tav>
                                        <p:tav tm="100000">
                                          <p:val>
                                            <p:strVal val="#ppt_x"/>
                                          </p:val>
                                        </p:tav>
                                      </p:tavLst>
                                    </p:anim>
                                    <p:anim calcmode="lin" valueType="num">
                                      <p:cBhvr additive="base">
                                        <p:cTn id="14" dur="500" fill="hold"/>
                                        <p:tgtEl>
                                          <p:spTgt spid="16179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61799"/>
                                        </p:tgtEl>
                                        <p:attrNameLst>
                                          <p:attrName>style.visibility</p:attrName>
                                        </p:attrNameLst>
                                      </p:cBhvr>
                                      <p:to>
                                        <p:strVal val="visible"/>
                                      </p:to>
                                    </p:set>
                                    <p:anim calcmode="lin" valueType="num">
                                      <p:cBhvr additive="base">
                                        <p:cTn id="19" dur="500" fill="hold"/>
                                        <p:tgtEl>
                                          <p:spTgt spid="161799"/>
                                        </p:tgtEl>
                                        <p:attrNameLst>
                                          <p:attrName>ppt_x</p:attrName>
                                        </p:attrNameLst>
                                      </p:cBhvr>
                                      <p:tavLst>
                                        <p:tav tm="0">
                                          <p:val>
                                            <p:strVal val="#ppt_x"/>
                                          </p:val>
                                        </p:tav>
                                        <p:tav tm="100000">
                                          <p:val>
                                            <p:strVal val="#ppt_x"/>
                                          </p:val>
                                        </p:tav>
                                      </p:tavLst>
                                    </p:anim>
                                    <p:anim calcmode="lin" valueType="num">
                                      <p:cBhvr additive="base">
                                        <p:cTn id="20" dur="500" fill="hold"/>
                                        <p:tgtEl>
                                          <p:spTgt spid="161799"/>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61806"/>
                                        </p:tgtEl>
                                        <p:attrNameLst>
                                          <p:attrName>style.visibility</p:attrName>
                                        </p:attrNameLst>
                                      </p:cBhvr>
                                      <p:to>
                                        <p:strVal val="visible"/>
                                      </p:to>
                                    </p:set>
                                    <p:anim calcmode="lin" valueType="num">
                                      <p:cBhvr additive="base">
                                        <p:cTn id="30" dur="500" fill="hold"/>
                                        <p:tgtEl>
                                          <p:spTgt spid="161806"/>
                                        </p:tgtEl>
                                        <p:attrNameLst>
                                          <p:attrName>ppt_x</p:attrName>
                                        </p:attrNameLst>
                                      </p:cBhvr>
                                      <p:tavLst>
                                        <p:tav tm="0">
                                          <p:val>
                                            <p:strVal val="#ppt_x"/>
                                          </p:val>
                                        </p:tav>
                                        <p:tav tm="100000">
                                          <p:val>
                                            <p:strVal val="#ppt_x"/>
                                          </p:val>
                                        </p:tav>
                                      </p:tavLst>
                                    </p:anim>
                                    <p:anim calcmode="lin" valueType="num">
                                      <p:cBhvr additive="base">
                                        <p:cTn id="31" dur="500" fill="hold"/>
                                        <p:tgtEl>
                                          <p:spTgt spid="161806"/>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61809"/>
                                        </p:tgtEl>
                                        <p:attrNameLst>
                                          <p:attrName>style.visibility</p:attrName>
                                        </p:attrNameLst>
                                      </p:cBhvr>
                                      <p:to>
                                        <p:strVal val="visible"/>
                                      </p:to>
                                    </p:set>
                                    <p:anim calcmode="lin" valueType="num">
                                      <p:cBhvr additive="base">
                                        <p:cTn id="36" dur="500" fill="hold"/>
                                        <p:tgtEl>
                                          <p:spTgt spid="161809"/>
                                        </p:tgtEl>
                                        <p:attrNameLst>
                                          <p:attrName>ppt_x</p:attrName>
                                        </p:attrNameLst>
                                      </p:cBhvr>
                                      <p:tavLst>
                                        <p:tav tm="0">
                                          <p:val>
                                            <p:strVal val="#ppt_x"/>
                                          </p:val>
                                        </p:tav>
                                        <p:tav tm="100000">
                                          <p:val>
                                            <p:strVal val="#ppt_x"/>
                                          </p:val>
                                        </p:tav>
                                      </p:tavLst>
                                    </p:anim>
                                    <p:anim calcmode="lin" valueType="num">
                                      <p:cBhvr additive="base">
                                        <p:cTn id="37" dur="500" fill="hold"/>
                                        <p:tgtEl>
                                          <p:spTgt spid="161809"/>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161810"/>
                                        </p:tgtEl>
                                        <p:attrNameLst>
                                          <p:attrName>style.visibility</p:attrName>
                                        </p:attrNameLst>
                                      </p:cBhvr>
                                      <p:to>
                                        <p:strVal val="visible"/>
                                      </p:to>
                                    </p:set>
                                    <p:anim calcmode="lin" valueType="num">
                                      <p:cBhvr additive="base">
                                        <p:cTn id="40" dur="500" fill="hold"/>
                                        <p:tgtEl>
                                          <p:spTgt spid="161810"/>
                                        </p:tgtEl>
                                        <p:attrNameLst>
                                          <p:attrName>ppt_x</p:attrName>
                                        </p:attrNameLst>
                                      </p:cBhvr>
                                      <p:tavLst>
                                        <p:tav tm="0">
                                          <p:val>
                                            <p:strVal val="#ppt_x"/>
                                          </p:val>
                                        </p:tav>
                                        <p:tav tm="100000">
                                          <p:val>
                                            <p:strVal val="#ppt_x"/>
                                          </p:val>
                                        </p:tav>
                                      </p:tavLst>
                                    </p:anim>
                                    <p:anim calcmode="lin" valueType="num">
                                      <p:cBhvr additive="base">
                                        <p:cTn id="41" dur="500" fill="hold"/>
                                        <p:tgtEl>
                                          <p:spTgt spid="1618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798" grpId="0"/>
      <p:bldP spid="16180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82CCE890-07B5-4054-A1BA-C8FC3A3C4EBA}" type="slidenum">
              <a:rPr lang="ar-SA" altLang="en-US" sz="1400" smtClean="0">
                <a:solidFill>
                  <a:schemeClr val="tx1"/>
                </a:solidFill>
                <a:cs typeface="Times New Roman" pitchFamily="18" charset="0"/>
              </a:rPr>
              <a:pPr/>
              <a:t>12</a:t>
            </a:fld>
            <a:endParaRPr lang="en-US" altLang="en-US" sz="1400" smtClean="0">
              <a:solidFill>
                <a:schemeClr val="tx1"/>
              </a:solidFill>
              <a:cs typeface="Times New Roman" pitchFamily="18" charset="0"/>
            </a:endParaRPr>
          </a:p>
        </p:txBody>
      </p:sp>
      <p:sp>
        <p:nvSpPr>
          <p:cNvPr id="29699"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29700"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29701" name="Text Box 7"/>
          <p:cNvSpPr txBox="1">
            <a:spLocks noChangeArrowheads="1"/>
          </p:cNvSpPr>
          <p:nvPr/>
        </p:nvSpPr>
        <p:spPr bwMode="auto">
          <a:xfrm>
            <a:off x="250825" y="2060575"/>
            <a:ext cx="8893175" cy="457200"/>
          </a:xfrm>
          <a:prstGeom prst="rect">
            <a:avLst/>
          </a:prstGeom>
          <a:noFill/>
          <a:ln w="9525" algn="ctr">
            <a:noFill/>
            <a:miter lim="800000"/>
            <a:headEnd/>
            <a:tailEnd/>
          </a:ln>
        </p:spPr>
        <p:txBody>
          <a:bodyPr>
            <a:spAutoFit/>
          </a:bodyPr>
          <a:lstStyle/>
          <a:p>
            <a:pPr algn="ctr" eaLnBrk="1" hangingPunct="1">
              <a:spcBef>
                <a:spcPct val="50000"/>
              </a:spcBef>
            </a:pPr>
            <a:endParaRPr lang="fa-IR" altLang="en-US"/>
          </a:p>
        </p:txBody>
      </p:sp>
      <p:sp>
        <p:nvSpPr>
          <p:cNvPr id="162824" name="Text Box 8"/>
          <p:cNvSpPr txBox="1">
            <a:spLocks noChangeArrowheads="1"/>
          </p:cNvSpPr>
          <p:nvPr/>
        </p:nvSpPr>
        <p:spPr bwMode="auto">
          <a:xfrm>
            <a:off x="0" y="1571625"/>
            <a:ext cx="9144000" cy="1570038"/>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هرگاه يك جسم الاستيك تحت اثر نیروهای وارده در حال تعادل باشد و تغيير مكان اختياري مجازي سازگار با شرايط تكيه گاهي خود را تجربه نمايد، در اين صورت كار مجازي انجام يافته توسط نيروهاي خارجي اعمالي به آن، مساوي كار مجازي انجام يافته توسط نيروهاي داخلي آن مي باشد.</a:t>
            </a:r>
            <a:endParaRPr lang="en-US" altLang="en-US"/>
          </a:p>
        </p:txBody>
      </p:sp>
      <p:sp>
        <p:nvSpPr>
          <p:cNvPr id="162825" name="Rectangle 9"/>
          <p:cNvSpPr>
            <a:spLocks noChangeArrowheads="1"/>
          </p:cNvSpPr>
          <p:nvPr/>
        </p:nvSpPr>
        <p:spPr bwMode="auto">
          <a:xfrm>
            <a:off x="0" y="3109913"/>
            <a:ext cx="9144000" cy="461962"/>
          </a:xfrm>
          <a:prstGeom prst="rect">
            <a:avLst/>
          </a:prstGeom>
          <a:noFill/>
          <a:ln w="9525" algn="ctr">
            <a:noFill/>
            <a:miter lim="800000"/>
            <a:headEnd/>
            <a:tailEnd/>
          </a:ln>
        </p:spPr>
        <p:txBody>
          <a:bodyPr anchor="ctr">
            <a:spAutoFit/>
          </a:bodyPr>
          <a:lstStyle/>
          <a:p>
            <a:pPr algn="justLow" rtl="1"/>
            <a:r>
              <a:rPr lang="fa-IR" altLang="en-US"/>
              <a:t>چنين اصلي مستقل از خواص ماده است و در طي تحمل تغيير مكان مجازي، ‌نيروها ثابت هستند.</a:t>
            </a:r>
          </a:p>
        </p:txBody>
      </p:sp>
      <p:grpSp>
        <p:nvGrpSpPr>
          <p:cNvPr id="2" name="Group 9"/>
          <p:cNvGrpSpPr>
            <a:grpSpLocks/>
          </p:cNvGrpSpPr>
          <p:nvPr/>
        </p:nvGrpSpPr>
        <p:grpSpPr bwMode="auto">
          <a:xfrm>
            <a:off x="2000250" y="1000125"/>
            <a:ext cx="6842125" cy="463550"/>
            <a:chOff x="2000232" y="1000108"/>
            <a:chExt cx="6841937" cy="463550"/>
          </a:xfrm>
        </p:grpSpPr>
        <p:sp>
          <p:nvSpPr>
            <p:cNvPr id="29709" name="Rectangle 6"/>
            <p:cNvSpPr>
              <a:spLocks noChangeArrowheads="1"/>
            </p:cNvSpPr>
            <p:nvPr/>
          </p:nvSpPr>
          <p:spPr bwMode="auto">
            <a:xfrm>
              <a:off x="2000232" y="1000108"/>
              <a:ext cx="6841937" cy="461665"/>
            </a:xfrm>
            <a:prstGeom prst="rect">
              <a:avLst/>
            </a:prstGeom>
            <a:noFill/>
            <a:ln w="9525" algn="ctr">
              <a:noFill/>
              <a:miter lim="800000"/>
              <a:headEnd/>
              <a:tailEnd/>
            </a:ln>
          </p:spPr>
          <p:txBody>
            <a:bodyPr wrap="none" anchor="ctr">
              <a:spAutoFit/>
            </a:bodyPr>
            <a:lstStyle/>
            <a:p>
              <a:pPr algn="justLow" rtl="1"/>
              <a:r>
                <a:rPr lang="fa-IR" altLang="en-US"/>
                <a:t>معادله نهايي                        را مي توان در قالب قضيه زير بيان نمود:</a:t>
              </a:r>
            </a:p>
          </p:txBody>
        </p:sp>
        <p:graphicFrame>
          <p:nvGraphicFramePr>
            <p:cNvPr id="29710" name="Object 10"/>
            <p:cNvGraphicFramePr>
              <a:graphicFrameLocks noChangeAspect="1"/>
            </p:cNvGraphicFramePr>
            <p:nvPr/>
          </p:nvGraphicFramePr>
          <p:xfrm>
            <a:off x="6134120" y="1000108"/>
            <a:ext cx="1295400" cy="463550"/>
          </p:xfrm>
          <a:graphic>
            <a:graphicData uri="http://schemas.openxmlformats.org/presentationml/2006/ole">
              <p:oleObj spid="_x0000_s8195" name="Equation" r:id="rId3" imgW="634725" imgH="228501" progId="Equation.3">
                <p:embed/>
              </p:oleObj>
            </a:graphicData>
          </a:graphic>
        </p:graphicFrame>
      </p:grpSp>
      <p:grpSp>
        <p:nvGrpSpPr>
          <p:cNvPr id="3" name="Group 12"/>
          <p:cNvGrpSpPr>
            <a:grpSpLocks/>
          </p:cNvGrpSpPr>
          <p:nvPr/>
        </p:nvGrpSpPr>
        <p:grpSpPr bwMode="auto">
          <a:xfrm>
            <a:off x="357188" y="3800475"/>
            <a:ext cx="8569325" cy="1200150"/>
            <a:chOff x="357158" y="3500438"/>
            <a:chExt cx="8569325" cy="1200329"/>
          </a:xfrm>
        </p:grpSpPr>
        <p:sp>
          <p:nvSpPr>
            <p:cNvPr id="29707" name="Text Box 6"/>
            <p:cNvSpPr txBox="1">
              <a:spLocks noChangeArrowheads="1"/>
            </p:cNvSpPr>
            <p:nvPr/>
          </p:nvSpPr>
          <p:spPr bwMode="auto">
            <a:xfrm>
              <a:off x="357158" y="3500438"/>
              <a:ext cx="8569325" cy="1200329"/>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معادله                 را مي توان به عنوان شرط لازم و كافي براي ارضاي شرايط تعادل در يك جسم تلقي كرد. به عبارت ديگر قضيه اصل تغییرمکان های مجازي به صورت زير نيز قابل بيان مي باشد:</a:t>
              </a:r>
              <a:endParaRPr lang="en-US" altLang="en-US"/>
            </a:p>
          </p:txBody>
        </p:sp>
        <p:graphicFrame>
          <p:nvGraphicFramePr>
            <p:cNvPr id="29708" name="Object 11"/>
            <p:cNvGraphicFramePr>
              <a:graphicFrameLocks noChangeAspect="1"/>
            </p:cNvGraphicFramePr>
            <p:nvPr/>
          </p:nvGraphicFramePr>
          <p:xfrm>
            <a:off x="6858016" y="3500438"/>
            <a:ext cx="1295400" cy="463550"/>
          </p:xfrm>
          <a:graphic>
            <a:graphicData uri="http://schemas.openxmlformats.org/presentationml/2006/ole">
              <p:oleObj spid="_x0000_s8194" name="Equation" r:id="rId4" imgW="634725" imgH="228501" progId="Equation.3">
                <p:embed/>
              </p:oleObj>
            </a:graphicData>
          </a:graphic>
        </p:graphicFrame>
      </p:grpSp>
      <p:sp>
        <p:nvSpPr>
          <p:cNvPr id="14" name="Text Box 10"/>
          <p:cNvSpPr txBox="1">
            <a:spLocks noChangeArrowheads="1"/>
          </p:cNvSpPr>
          <p:nvPr/>
        </p:nvSpPr>
        <p:spPr bwMode="auto">
          <a:xfrm>
            <a:off x="357188" y="5014913"/>
            <a:ext cx="8569325" cy="1200150"/>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شرط لازم و كافي براي تعادل يك جسم الاستيك، برابر بودن كار خارجي مجازي صورت گرفته شده توسط نيروهاي اعمالي به آن با كار داخلي مجازي انجام يافته توسط ميدان تنش آن در طي تجربه كردن يك ميدان تغیير مكان مجازي قابل قبول است.</a:t>
            </a:r>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62824">
                                            <p:txEl>
                                              <p:pRg st="0" end="0"/>
                                            </p:txEl>
                                          </p:spTgt>
                                        </p:tgtEl>
                                        <p:attrNameLst>
                                          <p:attrName>style.visibility</p:attrName>
                                        </p:attrNameLst>
                                      </p:cBhvr>
                                      <p:to>
                                        <p:strVal val="visible"/>
                                      </p:to>
                                    </p:set>
                                    <p:anim calcmode="lin" valueType="num">
                                      <p:cBhvr additive="base">
                                        <p:cTn id="12" dur="500" fill="hold"/>
                                        <p:tgtEl>
                                          <p:spTgt spid="16282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6282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62825">
                                            <p:txEl>
                                              <p:pRg st="0" end="0"/>
                                            </p:txEl>
                                          </p:spTgt>
                                        </p:tgtEl>
                                        <p:attrNameLst>
                                          <p:attrName>style.visibility</p:attrName>
                                        </p:attrNameLst>
                                      </p:cBhvr>
                                      <p:to>
                                        <p:strVal val="visible"/>
                                      </p:to>
                                    </p:set>
                                    <p:anim calcmode="lin" valueType="num">
                                      <p:cBhvr additive="base">
                                        <p:cTn id="18" dur="500" fill="hold"/>
                                        <p:tgtEl>
                                          <p:spTgt spid="162825">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628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5" presetClass="entr" presetSubtype="10"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checkerboard(across)">
                                      <p:cBhvr>
                                        <p:cTn id="24" dur="500"/>
                                        <p:tgtEl>
                                          <p:spTgt spid="3"/>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4">
                                            <p:txEl>
                                              <p:pRg st="0" end="0"/>
                                            </p:txEl>
                                          </p:spTgt>
                                        </p:tgtEl>
                                        <p:attrNameLst>
                                          <p:attrName>style.visibility</p:attrName>
                                        </p:attrNameLst>
                                      </p:cBhvr>
                                      <p:to>
                                        <p:strVal val="visible"/>
                                      </p:to>
                                    </p:set>
                                    <p:anim calcmode="lin" valueType="num">
                                      <p:cBhvr additive="base">
                                        <p:cTn id="29"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494A36C5-BC16-4063-856E-198EDFA073EF}" type="slidenum">
              <a:rPr lang="ar-SA" altLang="en-US" sz="1400" smtClean="0">
                <a:solidFill>
                  <a:schemeClr val="tx1"/>
                </a:solidFill>
                <a:cs typeface="Times New Roman" pitchFamily="18" charset="0"/>
              </a:rPr>
              <a:pPr/>
              <a:t>13</a:t>
            </a:fld>
            <a:endParaRPr lang="en-US" altLang="en-US" sz="1400" smtClean="0">
              <a:solidFill>
                <a:schemeClr val="tx1"/>
              </a:solidFill>
              <a:cs typeface="Times New Roman" pitchFamily="18" charset="0"/>
            </a:endParaRPr>
          </a:p>
        </p:txBody>
      </p:sp>
      <p:sp>
        <p:nvSpPr>
          <p:cNvPr id="30723"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30724"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64870" name="Rectangle 6"/>
          <p:cNvSpPr>
            <a:spLocks noChangeArrowheads="1"/>
          </p:cNvSpPr>
          <p:nvPr/>
        </p:nvSpPr>
        <p:spPr bwMode="auto">
          <a:xfrm>
            <a:off x="2643188" y="857250"/>
            <a:ext cx="6359525" cy="523875"/>
          </a:xfrm>
          <a:prstGeom prst="rect">
            <a:avLst/>
          </a:prstGeom>
          <a:noFill/>
          <a:ln w="9525" algn="ctr">
            <a:noFill/>
            <a:miter lim="800000"/>
            <a:headEnd/>
            <a:tailEnd/>
          </a:ln>
        </p:spPr>
        <p:txBody>
          <a:bodyPr wrap="none" anchor="ctr">
            <a:spAutoFit/>
          </a:bodyPr>
          <a:lstStyle/>
          <a:p>
            <a:pPr algn="justLow" rtl="1"/>
            <a:r>
              <a:rPr lang="fa-IR" altLang="en-US" sz="2800">
                <a:solidFill>
                  <a:srgbClr val="FFFF66"/>
                </a:solidFill>
              </a:rPr>
              <a:t>3) اصل نيروهاي مجازي (</a:t>
            </a:r>
            <a:r>
              <a:rPr lang="en-US" altLang="en-US">
                <a:solidFill>
                  <a:srgbClr val="FFFF66"/>
                </a:solidFill>
              </a:rPr>
              <a:t>Principle of Virtual Forces</a:t>
            </a:r>
            <a:r>
              <a:rPr lang="fa-IR" altLang="en-US" sz="2800">
                <a:solidFill>
                  <a:srgbClr val="FFFF66"/>
                </a:solidFill>
              </a:rPr>
              <a:t>)</a:t>
            </a:r>
          </a:p>
        </p:txBody>
      </p:sp>
      <p:sp>
        <p:nvSpPr>
          <p:cNvPr id="164872" name="Text Box 8"/>
          <p:cNvSpPr txBox="1">
            <a:spLocks noChangeArrowheads="1"/>
          </p:cNvSpPr>
          <p:nvPr/>
        </p:nvSpPr>
        <p:spPr bwMode="auto">
          <a:xfrm>
            <a:off x="0" y="1357313"/>
            <a:ext cx="9001125" cy="769937"/>
          </a:xfrm>
          <a:prstGeom prst="rect">
            <a:avLst/>
          </a:prstGeom>
          <a:noFill/>
          <a:ln w="9525" algn="ctr">
            <a:noFill/>
            <a:miter lim="800000"/>
            <a:headEnd/>
            <a:tailEnd/>
          </a:ln>
        </p:spPr>
        <p:txBody>
          <a:bodyPr>
            <a:spAutoFit/>
          </a:bodyPr>
          <a:lstStyle/>
          <a:p>
            <a:pPr algn="justLow" rtl="1" eaLnBrk="1" hangingPunct="1">
              <a:spcBef>
                <a:spcPct val="50000"/>
              </a:spcBef>
            </a:pPr>
            <a:r>
              <a:rPr lang="fa-IR" altLang="en-US" sz="2200"/>
              <a:t>با ارائه اصل تغيير مكان های مجازي، به وضوح ديديم كه چگونه مي توان با در نظر گرفتن يك ميدان تغيير مكان مجازي قابل قبول و استفاده از اصل مزبور، به حل مسائل ارتجاعي پرداخت.</a:t>
            </a:r>
            <a:endParaRPr lang="en-US" altLang="en-US" sz="2200"/>
          </a:p>
        </p:txBody>
      </p:sp>
      <p:sp>
        <p:nvSpPr>
          <p:cNvPr id="164873" name="Text Box 9"/>
          <p:cNvSpPr txBox="1">
            <a:spLocks noChangeArrowheads="1"/>
          </p:cNvSpPr>
          <p:nvPr/>
        </p:nvSpPr>
        <p:spPr bwMode="auto">
          <a:xfrm>
            <a:off x="4143375" y="3629025"/>
            <a:ext cx="4784725" cy="2800350"/>
          </a:xfrm>
          <a:prstGeom prst="rect">
            <a:avLst/>
          </a:prstGeom>
          <a:noFill/>
          <a:ln w="9525" algn="ctr">
            <a:noFill/>
            <a:miter lim="800000"/>
            <a:headEnd/>
            <a:tailEnd/>
          </a:ln>
        </p:spPr>
        <p:txBody>
          <a:bodyPr>
            <a:spAutoFit/>
          </a:bodyPr>
          <a:lstStyle/>
          <a:p>
            <a:pPr algn="just" rtl="1" eaLnBrk="1" hangingPunct="1">
              <a:spcBef>
                <a:spcPct val="50000"/>
              </a:spcBef>
            </a:pPr>
            <a:r>
              <a:rPr lang="fa-IR" altLang="en-US" sz="2200"/>
              <a:t>شكل زير يك جسم ارتجاعي را نشان مي دهد كه اين جسم علاوه بر اينكه تحت اثر يك سيستم نيروي حقيقي قرار دارد كه اين سيستم نيرو باعث يك ميدان تنش كاملاً متعادل مي شود، تحت اثر يك سيستم نيروي مجازي نيز قرار گرفته است كه اين سيستم نيز متعادل بوده و منجر به يك ميدان تنش مجازي متعادل مي شود (سیستم نیروی حقیقی در شکل نشان داده نشده است):</a:t>
            </a:r>
            <a:endParaRPr lang="en-US" altLang="en-US" sz="2200"/>
          </a:p>
        </p:txBody>
      </p:sp>
      <p:sp>
        <p:nvSpPr>
          <p:cNvPr id="8" name="Text Box 8"/>
          <p:cNvSpPr txBox="1">
            <a:spLocks noChangeArrowheads="1"/>
          </p:cNvSpPr>
          <p:nvPr/>
        </p:nvSpPr>
        <p:spPr bwMode="auto">
          <a:xfrm>
            <a:off x="0" y="2143125"/>
            <a:ext cx="9001125" cy="1108075"/>
          </a:xfrm>
          <a:prstGeom prst="rect">
            <a:avLst/>
          </a:prstGeom>
          <a:noFill/>
          <a:ln w="9525" algn="ctr">
            <a:noFill/>
            <a:miter lim="800000"/>
            <a:headEnd/>
            <a:tailEnd/>
          </a:ln>
        </p:spPr>
        <p:txBody>
          <a:bodyPr>
            <a:spAutoFit/>
          </a:bodyPr>
          <a:lstStyle/>
          <a:p>
            <a:pPr algn="justLow" rtl="1" eaLnBrk="1" hangingPunct="1">
              <a:spcBef>
                <a:spcPct val="50000"/>
              </a:spcBef>
            </a:pPr>
            <a:r>
              <a:rPr lang="fa-IR" altLang="en-US" sz="2200"/>
              <a:t>اکنون شکل دیگری از اصل کار مجازی را که تحت عنوان اصل نیروهای مجازی شناخته می شود، مورد دقت قرار می دهیم و نشان خواهیم داد که چگونه با در نظر گرفتن یک سیستم نیروی مجازی متعادل در روی یک جسم ارتجاعی می توان به یک میدان تغییرمکان سازگار دست یافت.</a:t>
            </a:r>
            <a:endParaRPr lang="en-US" altLang="en-US" sz="2200"/>
          </a:p>
        </p:txBody>
      </p:sp>
      <p:pic>
        <p:nvPicPr>
          <p:cNvPr id="164874" name="Picture 10"/>
          <p:cNvPicPr>
            <a:picLocks noChangeAspect="1" noChangeArrowheads="1"/>
          </p:cNvPicPr>
          <p:nvPr/>
        </p:nvPicPr>
        <p:blipFill>
          <a:blip r:embed="rId2"/>
          <a:srcRect/>
          <a:stretch>
            <a:fillRect/>
          </a:stretch>
        </p:blipFill>
        <p:spPr bwMode="auto">
          <a:xfrm>
            <a:off x="71438" y="3286125"/>
            <a:ext cx="4005262" cy="3429000"/>
          </a:xfrm>
          <a:prstGeom prst="rect">
            <a:avLst/>
          </a:prstGeom>
          <a:noFill/>
          <a:ln w="9525" algn="ctr">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4870"/>
                                        </p:tgtEl>
                                        <p:attrNameLst>
                                          <p:attrName>style.visibility</p:attrName>
                                        </p:attrNameLst>
                                      </p:cBhvr>
                                      <p:to>
                                        <p:strVal val="visible"/>
                                      </p:to>
                                    </p:set>
                                    <p:anim calcmode="lin" valueType="num">
                                      <p:cBhvr additive="base">
                                        <p:cTn id="7" dur="500" fill="hold"/>
                                        <p:tgtEl>
                                          <p:spTgt spid="164870"/>
                                        </p:tgtEl>
                                        <p:attrNameLst>
                                          <p:attrName>ppt_x</p:attrName>
                                        </p:attrNameLst>
                                      </p:cBhvr>
                                      <p:tavLst>
                                        <p:tav tm="0">
                                          <p:val>
                                            <p:strVal val="#ppt_x"/>
                                          </p:val>
                                        </p:tav>
                                        <p:tav tm="100000">
                                          <p:val>
                                            <p:strVal val="#ppt_x"/>
                                          </p:val>
                                        </p:tav>
                                      </p:tavLst>
                                    </p:anim>
                                    <p:anim calcmode="lin" valueType="num">
                                      <p:cBhvr additive="base">
                                        <p:cTn id="8" dur="500" fill="hold"/>
                                        <p:tgtEl>
                                          <p:spTgt spid="16487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64872"/>
                                        </p:tgtEl>
                                        <p:attrNameLst>
                                          <p:attrName>style.visibility</p:attrName>
                                        </p:attrNameLst>
                                      </p:cBhvr>
                                      <p:to>
                                        <p:strVal val="visible"/>
                                      </p:to>
                                    </p:set>
                                    <p:anim calcmode="lin" valueType="num">
                                      <p:cBhvr additive="base">
                                        <p:cTn id="13" dur="500" fill="hold"/>
                                        <p:tgtEl>
                                          <p:spTgt spid="164872"/>
                                        </p:tgtEl>
                                        <p:attrNameLst>
                                          <p:attrName>ppt_x</p:attrName>
                                        </p:attrNameLst>
                                      </p:cBhvr>
                                      <p:tavLst>
                                        <p:tav tm="0">
                                          <p:val>
                                            <p:strVal val="#ppt_x"/>
                                          </p:val>
                                        </p:tav>
                                        <p:tav tm="100000">
                                          <p:val>
                                            <p:strVal val="#ppt_x"/>
                                          </p:val>
                                        </p:tav>
                                      </p:tavLst>
                                    </p:anim>
                                    <p:anim calcmode="lin" valueType="num">
                                      <p:cBhvr additive="base">
                                        <p:cTn id="14" dur="500" fill="hold"/>
                                        <p:tgtEl>
                                          <p:spTgt spid="16487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64873">
                                            <p:txEl>
                                              <p:pRg st="0" end="0"/>
                                            </p:txEl>
                                          </p:spTgt>
                                        </p:tgtEl>
                                        <p:attrNameLst>
                                          <p:attrName>style.visibility</p:attrName>
                                        </p:attrNameLst>
                                      </p:cBhvr>
                                      <p:to>
                                        <p:strVal val="visible"/>
                                      </p:to>
                                    </p:set>
                                    <p:anim calcmode="lin" valueType="num">
                                      <p:cBhvr additive="base">
                                        <p:cTn id="25" dur="500" fill="hold"/>
                                        <p:tgtEl>
                                          <p:spTgt spid="164873">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6487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5" presetClass="entr" presetSubtype="10" fill="hold" nodeType="clickEffect">
                                  <p:stCondLst>
                                    <p:cond delay="0"/>
                                  </p:stCondLst>
                                  <p:childTnLst>
                                    <p:set>
                                      <p:cBhvr>
                                        <p:cTn id="30" dur="1" fill="hold">
                                          <p:stCondLst>
                                            <p:cond delay="0"/>
                                          </p:stCondLst>
                                        </p:cTn>
                                        <p:tgtEl>
                                          <p:spTgt spid="164874"/>
                                        </p:tgtEl>
                                        <p:attrNameLst>
                                          <p:attrName>style.visibility</p:attrName>
                                        </p:attrNameLst>
                                      </p:cBhvr>
                                      <p:to>
                                        <p:strVal val="visible"/>
                                      </p:to>
                                    </p:set>
                                    <p:animEffect transition="in" filter="checkerboard(across)">
                                      <p:cBhvr>
                                        <p:cTn id="31" dur="500"/>
                                        <p:tgtEl>
                                          <p:spTgt spid="1648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4870" grpId="0"/>
      <p:bldP spid="164872"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4A72D408-8977-476A-83B2-27D3E67CBA30}" type="slidenum">
              <a:rPr lang="ar-SA" altLang="en-US" sz="1400" smtClean="0">
                <a:solidFill>
                  <a:schemeClr val="tx1"/>
                </a:solidFill>
                <a:cs typeface="Times New Roman" pitchFamily="18" charset="0"/>
              </a:rPr>
              <a:pPr/>
              <a:t>14</a:t>
            </a:fld>
            <a:endParaRPr lang="en-US" altLang="en-US" sz="1400" smtClean="0">
              <a:solidFill>
                <a:schemeClr val="tx1"/>
              </a:solidFill>
              <a:cs typeface="Times New Roman" pitchFamily="18" charset="0"/>
            </a:endParaRPr>
          </a:p>
        </p:txBody>
      </p:sp>
      <p:sp>
        <p:nvSpPr>
          <p:cNvPr id="31747"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31748"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31749" name="Rectangle 9"/>
          <p:cNvSpPr>
            <a:spLocks noChangeArrowheads="1"/>
          </p:cNvSpPr>
          <p:nvPr/>
        </p:nvSpPr>
        <p:spPr bwMode="auto">
          <a:xfrm>
            <a:off x="0" y="31956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65896" name="Object 8"/>
          <p:cNvGraphicFramePr>
            <a:graphicFrameLocks noChangeAspect="1"/>
          </p:cNvGraphicFramePr>
          <p:nvPr/>
        </p:nvGraphicFramePr>
        <p:xfrm>
          <a:off x="3929063" y="2143125"/>
          <a:ext cx="2035175" cy="866775"/>
        </p:xfrm>
        <a:graphic>
          <a:graphicData uri="http://schemas.openxmlformats.org/presentationml/2006/ole">
            <p:oleObj spid="_x0000_s9218" name="Equation" r:id="rId3" imgW="1091726" imgH="469696" progId="">
              <p:embed/>
            </p:oleObj>
          </a:graphicData>
        </a:graphic>
      </p:graphicFrame>
      <p:sp>
        <p:nvSpPr>
          <p:cNvPr id="31751" name="Rectangle 10"/>
          <p:cNvSpPr>
            <a:spLocks noChangeArrowheads="1"/>
          </p:cNvSpPr>
          <p:nvPr/>
        </p:nvSpPr>
        <p:spPr bwMode="auto">
          <a:xfrm>
            <a:off x="0" y="36623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1752" name="Rectangle 12"/>
          <p:cNvSpPr>
            <a:spLocks noChangeArrowheads="1"/>
          </p:cNvSpPr>
          <p:nvPr/>
        </p:nvSpPr>
        <p:spPr bwMode="auto">
          <a:xfrm>
            <a:off x="0" y="3162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65899" name="Object 11"/>
          <p:cNvGraphicFramePr>
            <a:graphicFrameLocks noChangeAspect="1"/>
          </p:cNvGraphicFramePr>
          <p:nvPr/>
        </p:nvGraphicFramePr>
        <p:xfrm>
          <a:off x="571500" y="3714750"/>
          <a:ext cx="4117975" cy="990600"/>
        </p:xfrm>
        <a:graphic>
          <a:graphicData uri="http://schemas.openxmlformats.org/presentationml/2006/ole">
            <p:oleObj spid="_x0000_s9219" name="Equation" r:id="rId4" imgW="2222500" imgH="533400" progId="Equation.3">
              <p:embed/>
            </p:oleObj>
          </a:graphicData>
        </a:graphic>
      </p:graphicFrame>
      <p:sp>
        <p:nvSpPr>
          <p:cNvPr id="31754" name="Rectangle 13"/>
          <p:cNvSpPr>
            <a:spLocks noChangeArrowheads="1"/>
          </p:cNvSpPr>
          <p:nvPr/>
        </p:nvSpPr>
        <p:spPr bwMode="auto">
          <a:xfrm>
            <a:off x="0" y="3695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1755" name="Rectangle 19"/>
          <p:cNvSpPr>
            <a:spLocks noChangeArrowheads="1"/>
          </p:cNvSpPr>
          <p:nvPr/>
        </p:nvSpPr>
        <p:spPr bwMode="auto">
          <a:xfrm>
            <a:off x="0" y="33289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23"/>
          <p:cNvGrpSpPr>
            <a:grpSpLocks/>
          </p:cNvGrpSpPr>
          <p:nvPr/>
        </p:nvGrpSpPr>
        <p:grpSpPr bwMode="auto">
          <a:xfrm>
            <a:off x="0" y="4857750"/>
            <a:ext cx="8893175" cy="473075"/>
            <a:chOff x="0" y="4857760"/>
            <a:chExt cx="8893176" cy="473076"/>
          </a:xfrm>
        </p:grpSpPr>
        <p:sp>
          <p:nvSpPr>
            <p:cNvPr id="31766" name="Text Box 17"/>
            <p:cNvSpPr txBox="1">
              <a:spLocks noChangeArrowheads="1"/>
            </p:cNvSpPr>
            <p:nvPr/>
          </p:nvSpPr>
          <p:spPr bwMode="auto">
            <a:xfrm>
              <a:off x="0" y="4857760"/>
              <a:ext cx="8893176" cy="461665"/>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كه</a:t>
              </a:r>
              <a:r>
                <a:rPr lang="en-US" altLang="en-US"/>
                <a:t>  </a:t>
              </a:r>
              <a:r>
                <a:rPr lang="fa-IR" altLang="en-US"/>
                <a:t>        را كار مجازي مكمل كل سيستم مي نامند</a:t>
              </a:r>
              <a:r>
                <a:rPr lang="en-US" altLang="en-US"/>
                <a:t>.</a:t>
              </a:r>
              <a:r>
                <a:rPr lang="fa-IR" altLang="en-US"/>
                <a:t> معادله فوق را به صورت زير مي نويسيم:</a:t>
              </a:r>
              <a:r>
                <a:rPr lang="en-US" altLang="en-US"/>
                <a:t> </a:t>
              </a:r>
            </a:p>
          </p:txBody>
        </p:sp>
        <p:graphicFrame>
          <p:nvGraphicFramePr>
            <p:cNvPr id="31767" name="Object 18"/>
            <p:cNvGraphicFramePr>
              <a:graphicFrameLocks noChangeAspect="1"/>
            </p:cNvGraphicFramePr>
            <p:nvPr/>
          </p:nvGraphicFramePr>
          <p:xfrm>
            <a:off x="7858148" y="4929198"/>
            <a:ext cx="611188" cy="401638"/>
          </p:xfrm>
          <a:graphic>
            <a:graphicData uri="http://schemas.openxmlformats.org/presentationml/2006/ole">
              <p:oleObj spid="_x0000_s9224" name="Equation" r:id="rId5" imgW="304536" imgH="203024" progId="Equation.3">
                <p:embed/>
              </p:oleObj>
            </a:graphicData>
          </a:graphic>
        </p:graphicFrame>
      </p:grpSp>
      <p:sp>
        <p:nvSpPr>
          <p:cNvPr id="31757" name="Rectangle 20"/>
          <p:cNvSpPr>
            <a:spLocks noChangeArrowheads="1"/>
          </p:cNvSpPr>
          <p:nvPr/>
        </p:nvSpPr>
        <p:spPr bwMode="auto">
          <a:xfrm>
            <a:off x="0" y="35004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3" name="Group 18"/>
          <p:cNvGrpSpPr>
            <a:grpSpLocks/>
          </p:cNvGrpSpPr>
          <p:nvPr/>
        </p:nvGrpSpPr>
        <p:grpSpPr bwMode="auto">
          <a:xfrm>
            <a:off x="0" y="1285875"/>
            <a:ext cx="8851900" cy="1200150"/>
            <a:chOff x="0" y="1285860"/>
            <a:chExt cx="8851905" cy="1200329"/>
          </a:xfrm>
        </p:grpSpPr>
        <p:sp>
          <p:nvSpPr>
            <p:cNvPr id="31763" name="Rectangle 7"/>
            <p:cNvSpPr>
              <a:spLocks noChangeArrowheads="1"/>
            </p:cNvSpPr>
            <p:nvPr/>
          </p:nvSpPr>
          <p:spPr bwMode="auto">
            <a:xfrm>
              <a:off x="0" y="1285860"/>
              <a:ext cx="8851905" cy="1200329"/>
            </a:xfrm>
            <a:prstGeom prst="rect">
              <a:avLst/>
            </a:prstGeom>
            <a:noFill/>
            <a:ln w="9525" algn="ctr">
              <a:noFill/>
              <a:miter lim="800000"/>
              <a:headEnd/>
              <a:tailEnd/>
            </a:ln>
          </p:spPr>
          <p:txBody>
            <a:bodyPr anchor="ctr">
              <a:spAutoFit/>
            </a:bodyPr>
            <a:lstStyle/>
            <a:p>
              <a:pPr algn="justLow" rtl="1"/>
              <a:r>
                <a:rPr lang="fa-IR" altLang="en-US"/>
                <a:t>سیستم نیروی مجازی را به طور سمبولیک با        و میدان تنش مربوطه را با          نشان می دهیم. از آنجا که مطابق فرض، سیستم نیروی مجازی در حال تعادل است، لذا معادله تعادل زیر صادق مي باشد:</a:t>
              </a:r>
            </a:p>
          </p:txBody>
        </p:sp>
        <p:graphicFrame>
          <p:nvGraphicFramePr>
            <p:cNvPr id="31764" name="Object 21"/>
            <p:cNvGraphicFramePr>
              <a:graphicFrameLocks noChangeAspect="1"/>
            </p:cNvGraphicFramePr>
            <p:nvPr/>
          </p:nvGraphicFramePr>
          <p:xfrm>
            <a:off x="4000498" y="1285860"/>
            <a:ext cx="508000" cy="452438"/>
          </p:xfrm>
          <a:graphic>
            <a:graphicData uri="http://schemas.openxmlformats.org/presentationml/2006/ole">
              <p:oleObj spid="_x0000_s9222" name="Equation" r:id="rId6" imgW="253890" imgH="228501" progId="">
                <p:embed/>
              </p:oleObj>
            </a:graphicData>
          </a:graphic>
        </p:graphicFrame>
        <p:graphicFrame>
          <p:nvGraphicFramePr>
            <p:cNvPr id="31765" name="Object 22"/>
            <p:cNvGraphicFramePr>
              <a:graphicFrameLocks noChangeAspect="1"/>
            </p:cNvGraphicFramePr>
            <p:nvPr/>
          </p:nvGraphicFramePr>
          <p:xfrm>
            <a:off x="1000100" y="1285860"/>
            <a:ext cx="544512" cy="444500"/>
          </p:xfrm>
          <a:graphic>
            <a:graphicData uri="http://schemas.openxmlformats.org/presentationml/2006/ole">
              <p:oleObj spid="_x0000_s9223" name="Equation" r:id="rId7" imgW="291973" imgH="241195" progId="">
                <p:embed/>
              </p:oleObj>
            </a:graphicData>
          </a:graphic>
        </p:graphicFrame>
      </p:grpSp>
      <p:grpSp>
        <p:nvGrpSpPr>
          <p:cNvPr id="4" name="Group 21"/>
          <p:cNvGrpSpPr>
            <a:grpSpLocks/>
          </p:cNvGrpSpPr>
          <p:nvPr/>
        </p:nvGrpSpPr>
        <p:grpSpPr bwMode="auto">
          <a:xfrm>
            <a:off x="214313" y="3071813"/>
            <a:ext cx="8759825" cy="830262"/>
            <a:chOff x="214283" y="3214686"/>
            <a:chExt cx="8759856" cy="830997"/>
          </a:xfrm>
        </p:grpSpPr>
        <p:sp>
          <p:nvSpPr>
            <p:cNvPr id="31761" name="Text Box 17"/>
            <p:cNvSpPr txBox="1">
              <a:spLocks noChangeArrowheads="1"/>
            </p:cNvSpPr>
            <p:nvPr/>
          </p:nvSpPr>
          <p:spPr bwMode="auto">
            <a:xfrm>
              <a:off x="214283" y="3214686"/>
              <a:ext cx="8759856" cy="830997"/>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هرگاه طرفین معادله فوق را در مولفه        میدان حقیقی تغییرمکان ضرب کرده و روی حجم سیستم انتگرال گیری کنیم، خواهیم داشت:</a:t>
              </a:r>
              <a:endParaRPr lang="en-US" altLang="en-US"/>
            </a:p>
          </p:txBody>
        </p:sp>
        <p:graphicFrame>
          <p:nvGraphicFramePr>
            <p:cNvPr id="31762" name="Object 23"/>
            <p:cNvGraphicFramePr>
              <a:graphicFrameLocks noChangeAspect="1"/>
            </p:cNvGraphicFramePr>
            <p:nvPr/>
          </p:nvGraphicFramePr>
          <p:xfrm>
            <a:off x="5072066" y="3214686"/>
            <a:ext cx="307975" cy="422275"/>
          </p:xfrm>
          <a:graphic>
            <a:graphicData uri="http://schemas.openxmlformats.org/presentationml/2006/ole">
              <p:oleObj spid="_x0000_s9221" name="Equation" r:id="rId8" imgW="165028" imgH="228501" progId="">
                <p:embed/>
              </p:oleObj>
            </a:graphicData>
          </a:graphic>
        </p:graphicFrame>
      </p:grpSp>
      <p:graphicFrame>
        <p:nvGraphicFramePr>
          <p:cNvPr id="165912" name="Object 24"/>
          <p:cNvGraphicFramePr>
            <a:graphicFrameLocks noChangeAspect="1"/>
          </p:cNvGraphicFramePr>
          <p:nvPr/>
        </p:nvGraphicFramePr>
        <p:xfrm>
          <a:off x="754063" y="5357813"/>
          <a:ext cx="6472237" cy="1028700"/>
        </p:xfrm>
        <a:graphic>
          <a:graphicData uri="http://schemas.openxmlformats.org/presentationml/2006/ole">
            <p:oleObj spid="_x0000_s9220" name="Equation" r:id="rId9" imgW="3175000" imgH="5080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65896"/>
                                        </p:tgtEl>
                                        <p:attrNameLst>
                                          <p:attrName>style.visibility</p:attrName>
                                        </p:attrNameLst>
                                      </p:cBhvr>
                                      <p:to>
                                        <p:strVal val="visible"/>
                                      </p:to>
                                    </p:set>
                                    <p:anim calcmode="lin" valueType="num">
                                      <p:cBhvr additive="base">
                                        <p:cTn id="12" dur="500" fill="hold"/>
                                        <p:tgtEl>
                                          <p:spTgt spid="165896"/>
                                        </p:tgtEl>
                                        <p:attrNameLst>
                                          <p:attrName>ppt_x</p:attrName>
                                        </p:attrNameLst>
                                      </p:cBhvr>
                                      <p:tavLst>
                                        <p:tav tm="0">
                                          <p:val>
                                            <p:strVal val="#ppt_x"/>
                                          </p:val>
                                        </p:tav>
                                        <p:tav tm="100000">
                                          <p:val>
                                            <p:strVal val="#ppt_x"/>
                                          </p:val>
                                        </p:tav>
                                      </p:tavLst>
                                    </p:anim>
                                    <p:anim calcmode="lin" valueType="num">
                                      <p:cBhvr additive="base">
                                        <p:cTn id="13" dur="500" fill="hold"/>
                                        <p:tgtEl>
                                          <p:spTgt spid="16589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heckerboard(across)">
                                      <p:cBhvr>
                                        <p:cTn id="18" dur="500"/>
                                        <p:tgtEl>
                                          <p:spTgt spid="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165899"/>
                                        </p:tgtEl>
                                        <p:attrNameLst>
                                          <p:attrName>style.visibility</p:attrName>
                                        </p:attrNameLst>
                                      </p:cBhvr>
                                      <p:to>
                                        <p:strVal val="visible"/>
                                      </p:to>
                                    </p:set>
                                    <p:animEffect transition="in" filter="checkerboard(across)">
                                      <p:cBhvr>
                                        <p:cTn id="23" dur="500"/>
                                        <p:tgtEl>
                                          <p:spTgt spid="165899"/>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checkerboard(across)">
                                      <p:cBhvr>
                                        <p:cTn id="28" dur="500"/>
                                        <p:tgtEl>
                                          <p:spTgt spid="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nodeType="clickEffect">
                                  <p:stCondLst>
                                    <p:cond delay="0"/>
                                  </p:stCondLst>
                                  <p:childTnLst>
                                    <p:set>
                                      <p:cBhvr>
                                        <p:cTn id="32" dur="1" fill="hold">
                                          <p:stCondLst>
                                            <p:cond delay="0"/>
                                          </p:stCondLst>
                                        </p:cTn>
                                        <p:tgtEl>
                                          <p:spTgt spid="165912"/>
                                        </p:tgtEl>
                                        <p:attrNameLst>
                                          <p:attrName>style.visibility</p:attrName>
                                        </p:attrNameLst>
                                      </p:cBhvr>
                                      <p:to>
                                        <p:strVal val="visible"/>
                                      </p:to>
                                    </p:set>
                                    <p:anim calcmode="lin" valueType="num">
                                      <p:cBhvr additive="base">
                                        <p:cTn id="33" dur="500" fill="hold"/>
                                        <p:tgtEl>
                                          <p:spTgt spid="165912"/>
                                        </p:tgtEl>
                                        <p:attrNameLst>
                                          <p:attrName>ppt_x</p:attrName>
                                        </p:attrNameLst>
                                      </p:cBhvr>
                                      <p:tavLst>
                                        <p:tav tm="0">
                                          <p:val>
                                            <p:strVal val="#ppt_x"/>
                                          </p:val>
                                        </p:tav>
                                        <p:tav tm="100000">
                                          <p:val>
                                            <p:strVal val="#ppt_x"/>
                                          </p:val>
                                        </p:tav>
                                      </p:tavLst>
                                    </p:anim>
                                    <p:anim calcmode="lin" valueType="num">
                                      <p:cBhvr additive="base">
                                        <p:cTn id="34" dur="500" fill="hold"/>
                                        <p:tgtEl>
                                          <p:spTgt spid="1659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4837ECE5-227E-472F-9181-FE972C273F9F}" type="slidenum">
              <a:rPr lang="ar-SA" altLang="en-US" sz="1400" smtClean="0">
                <a:solidFill>
                  <a:schemeClr val="tx1"/>
                </a:solidFill>
                <a:cs typeface="Times New Roman" pitchFamily="18" charset="0"/>
              </a:rPr>
              <a:pPr/>
              <a:t>15</a:t>
            </a:fld>
            <a:endParaRPr lang="en-US" altLang="en-US" sz="1400" smtClean="0">
              <a:solidFill>
                <a:schemeClr val="tx1"/>
              </a:solidFill>
              <a:cs typeface="Times New Roman" pitchFamily="18" charset="0"/>
            </a:endParaRPr>
          </a:p>
        </p:txBody>
      </p:sp>
      <p:sp>
        <p:nvSpPr>
          <p:cNvPr id="32771" name="Rectangle 4"/>
          <p:cNvSpPr>
            <a:spLocks noChangeArrowheads="1"/>
          </p:cNvSpPr>
          <p:nvPr/>
        </p:nvSpPr>
        <p:spPr bwMode="auto">
          <a:xfrm>
            <a:off x="663575" y="142875"/>
            <a:ext cx="8229600" cy="490538"/>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32772" name="Line 5"/>
          <p:cNvSpPr>
            <a:spLocks noChangeShapeType="1"/>
          </p:cNvSpPr>
          <p:nvPr/>
        </p:nvSpPr>
        <p:spPr bwMode="auto">
          <a:xfrm flipH="1">
            <a:off x="144463" y="785813"/>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32773" name="Rectangle 8"/>
          <p:cNvSpPr>
            <a:spLocks noChangeArrowheads="1"/>
          </p:cNvSpPr>
          <p:nvPr/>
        </p:nvSpPr>
        <p:spPr bwMode="auto">
          <a:xfrm>
            <a:off x="0" y="31765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2774" name="Rectangle 9"/>
          <p:cNvSpPr>
            <a:spLocks noChangeArrowheads="1"/>
          </p:cNvSpPr>
          <p:nvPr/>
        </p:nvSpPr>
        <p:spPr bwMode="auto">
          <a:xfrm>
            <a:off x="0" y="36814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2775" name="Rectangle 12"/>
          <p:cNvSpPr>
            <a:spLocks noChangeArrowheads="1"/>
          </p:cNvSpPr>
          <p:nvPr/>
        </p:nvSpPr>
        <p:spPr bwMode="auto">
          <a:xfrm>
            <a:off x="0" y="32337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66923" name="Object 11"/>
          <p:cNvGraphicFramePr>
            <a:graphicFrameLocks noChangeAspect="1"/>
          </p:cNvGraphicFramePr>
          <p:nvPr/>
        </p:nvGraphicFramePr>
        <p:xfrm>
          <a:off x="1819275" y="2498725"/>
          <a:ext cx="5824538" cy="787400"/>
        </p:xfrm>
        <a:graphic>
          <a:graphicData uri="http://schemas.openxmlformats.org/presentationml/2006/ole">
            <p:oleObj spid="_x0000_s10242" name="Equation" r:id="rId3" imgW="3162300" imgH="431800" progId="">
              <p:embed/>
            </p:oleObj>
          </a:graphicData>
        </a:graphic>
      </p:graphicFrame>
      <p:sp>
        <p:nvSpPr>
          <p:cNvPr id="32777" name="Rectangle 13"/>
          <p:cNvSpPr>
            <a:spLocks noChangeArrowheads="1"/>
          </p:cNvSpPr>
          <p:nvPr/>
        </p:nvSpPr>
        <p:spPr bwMode="auto">
          <a:xfrm>
            <a:off x="0" y="36242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2778" name="Rectangle 15"/>
          <p:cNvSpPr>
            <a:spLocks noChangeArrowheads="1"/>
          </p:cNvSpPr>
          <p:nvPr/>
        </p:nvSpPr>
        <p:spPr bwMode="auto">
          <a:xfrm>
            <a:off x="0" y="32337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66926" name="Object 14"/>
          <p:cNvGraphicFramePr>
            <a:graphicFrameLocks noChangeAspect="1"/>
          </p:cNvGraphicFramePr>
          <p:nvPr/>
        </p:nvGraphicFramePr>
        <p:xfrm>
          <a:off x="1889125" y="3403600"/>
          <a:ext cx="5611813" cy="739775"/>
        </p:xfrm>
        <a:graphic>
          <a:graphicData uri="http://schemas.openxmlformats.org/presentationml/2006/ole">
            <p:oleObj spid="_x0000_s10243" name="Equation" r:id="rId4" imgW="2959100" imgH="393700" progId="">
              <p:embed/>
            </p:oleObj>
          </a:graphicData>
        </a:graphic>
      </p:graphicFrame>
      <p:sp>
        <p:nvSpPr>
          <p:cNvPr id="32780" name="Rectangle 16"/>
          <p:cNvSpPr>
            <a:spLocks noChangeArrowheads="1"/>
          </p:cNvSpPr>
          <p:nvPr/>
        </p:nvSpPr>
        <p:spPr bwMode="auto">
          <a:xfrm>
            <a:off x="0" y="36242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16"/>
          <p:cNvGrpSpPr>
            <a:grpSpLocks/>
          </p:cNvGrpSpPr>
          <p:nvPr/>
        </p:nvGrpSpPr>
        <p:grpSpPr bwMode="auto">
          <a:xfrm>
            <a:off x="0" y="1593850"/>
            <a:ext cx="8786813" cy="884238"/>
            <a:chOff x="0" y="1071546"/>
            <a:chExt cx="8786843" cy="884236"/>
          </a:xfrm>
        </p:grpSpPr>
        <p:sp>
          <p:nvSpPr>
            <p:cNvPr id="32794" name="Rectangle 10"/>
            <p:cNvSpPr>
              <a:spLocks noChangeArrowheads="1"/>
            </p:cNvSpPr>
            <p:nvPr/>
          </p:nvSpPr>
          <p:spPr bwMode="auto">
            <a:xfrm>
              <a:off x="0" y="1071546"/>
              <a:ext cx="8786843" cy="830997"/>
            </a:xfrm>
            <a:prstGeom prst="rect">
              <a:avLst/>
            </a:prstGeom>
            <a:noFill/>
            <a:ln w="9525" algn="ctr">
              <a:noFill/>
              <a:miter lim="800000"/>
              <a:headEnd/>
              <a:tailEnd/>
            </a:ln>
          </p:spPr>
          <p:txBody>
            <a:bodyPr anchor="ctr">
              <a:spAutoFit/>
            </a:bodyPr>
            <a:lstStyle/>
            <a:p>
              <a:pPr algn="justLow" rtl="1"/>
              <a:r>
                <a:rPr lang="fa-IR" altLang="en-US"/>
                <a:t>با استفاده از قضيه ديورژانس، جمله اول سمت راست را به انتگرال روی سطح تبدیل نموده و در ضمن با توجه به تقارن         جمله دوم را به شکل جدیدی به صورت زیر ارائه می کنیم:</a:t>
              </a:r>
            </a:p>
          </p:txBody>
        </p:sp>
        <p:graphicFrame>
          <p:nvGraphicFramePr>
            <p:cNvPr id="32795" name="Object 17"/>
            <p:cNvGraphicFramePr>
              <a:graphicFrameLocks noChangeAspect="1"/>
            </p:cNvGraphicFramePr>
            <p:nvPr/>
          </p:nvGraphicFramePr>
          <p:xfrm>
            <a:off x="5715028" y="1477944"/>
            <a:ext cx="455613" cy="477838"/>
          </p:xfrm>
          <a:graphic>
            <a:graphicData uri="http://schemas.openxmlformats.org/presentationml/2006/ole">
              <p:oleObj spid="_x0000_s10249" name="Equation" r:id="rId5" imgW="228600" imgH="241300" progId="">
                <p:embed/>
              </p:oleObj>
            </a:graphicData>
          </a:graphic>
        </p:graphicFrame>
      </p:grpSp>
      <p:grpSp>
        <p:nvGrpSpPr>
          <p:cNvPr id="3" name="Group 19"/>
          <p:cNvGrpSpPr>
            <a:grpSpLocks/>
          </p:cNvGrpSpPr>
          <p:nvPr/>
        </p:nvGrpSpPr>
        <p:grpSpPr bwMode="auto">
          <a:xfrm>
            <a:off x="0" y="4098925"/>
            <a:ext cx="9144000" cy="830263"/>
            <a:chOff x="285720" y="4143380"/>
            <a:chExt cx="8569325" cy="830997"/>
          </a:xfrm>
        </p:grpSpPr>
        <p:sp>
          <p:nvSpPr>
            <p:cNvPr id="32792" name="Text Box 10"/>
            <p:cNvSpPr txBox="1">
              <a:spLocks noChangeArrowheads="1"/>
            </p:cNvSpPr>
            <p:nvPr/>
          </p:nvSpPr>
          <p:spPr bwMode="auto">
            <a:xfrm>
              <a:off x="285720" y="4143380"/>
              <a:ext cx="8569325" cy="830997"/>
            </a:xfrm>
            <a:prstGeom prst="rect">
              <a:avLst/>
            </a:prstGeom>
            <a:noFill/>
            <a:ln w="9525" algn="ctr">
              <a:noFill/>
              <a:miter lim="800000"/>
              <a:headEnd/>
              <a:tailEnd/>
            </a:ln>
          </p:spPr>
          <p:txBody>
            <a:bodyPr>
              <a:spAutoFit/>
            </a:bodyPr>
            <a:lstStyle/>
            <a:p>
              <a:pPr algn="justLow" rtl="1" eaLnBrk="1" hangingPunct="1">
                <a:spcBef>
                  <a:spcPct val="50000"/>
                </a:spcBef>
              </a:pPr>
              <a:r>
                <a:rPr lang="fa-IR" altLang="en-US"/>
                <a:t>که در آن </a:t>
              </a:r>
              <a:r>
                <a:rPr lang="en-US" altLang="en-US" i="1"/>
                <a:t>S</a:t>
              </a:r>
              <a:r>
                <a:rPr lang="en-US" altLang="en-US" i="1" baseline="-25000"/>
                <a:t>St</a:t>
              </a:r>
              <a:r>
                <a:rPr lang="fa-IR" altLang="en-US"/>
                <a:t> مساحت قسمتي از سطح جسم است كه در روي آن      تعريف شده است و بالاخره، </a:t>
              </a:r>
              <a:endParaRPr lang="en-US" altLang="en-US"/>
            </a:p>
          </p:txBody>
        </p:sp>
        <p:graphicFrame>
          <p:nvGraphicFramePr>
            <p:cNvPr id="32793" name="Object 18"/>
            <p:cNvGraphicFramePr>
              <a:graphicFrameLocks noChangeAspect="1"/>
            </p:cNvGraphicFramePr>
            <p:nvPr/>
          </p:nvGraphicFramePr>
          <p:xfrm>
            <a:off x="2214546" y="4214818"/>
            <a:ext cx="411163" cy="431800"/>
          </p:xfrm>
          <a:graphic>
            <a:graphicData uri="http://schemas.openxmlformats.org/presentationml/2006/ole">
              <p:oleObj spid="_x0000_s10248" name="Equation" r:id="rId6" imgW="190417" imgH="203112" progId="Equation.3">
                <p:embed/>
              </p:oleObj>
            </a:graphicData>
          </a:graphic>
        </p:graphicFrame>
      </p:grpSp>
      <p:graphicFrame>
        <p:nvGraphicFramePr>
          <p:cNvPr id="166931" name="Object 19"/>
          <p:cNvGraphicFramePr>
            <a:graphicFrameLocks noChangeAspect="1"/>
          </p:cNvGraphicFramePr>
          <p:nvPr/>
        </p:nvGraphicFramePr>
        <p:xfrm>
          <a:off x="3714750" y="4560888"/>
          <a:ext cx="2603500" cy="439737"/>
        </p:xfrm>
        <a:graphic>
          <a:graphicData uri="http://schemas.openxmlformats.org/presentationml/2006/ole">
            <p:oleObj spid="_x0000_s10244" name="Equation" r:id="rId7" imgW="1409088" imgH="241195" progId="Equation.3">
              <p:embed/>
            </p:oleObj>
          </a:graphicData>
        </a:graphic>
      </p:graphicFrame>
      <p:sp>
        <p:nvSpPr>
          <p:cNvPr id="22" name="Rectangle 17"/>
          <p:cNvSpPr>
            <a:spLocks noChangeArrowheads="1"/>
          </p:cNvSpPr>
          <p:nvPr/>
        </p:nvSpPr>
        <p:spPr bwMode="auto">
          <a:xfrm>
            <a:off x="7418388" y="4857750"/>
            <a:ext cx="1725612" cy="457200"/>
          </a:xfrm>
          <a:prstGeom prst="rect">
            <a:avLst/>
          </a:prstGeom>
          <a:noFill/>
          <a:ln w="9525" algn="ctr">
            <a:noFill/>
            <a:miter lim="800000"/>
            <a:headEnd/>
            <a:tailEnd/>
          </a:ln>
        </p:spPr>
        <p:txBody>
          <a:bodyPr wrap="none" anchor="ctr">
            <a:spAutoFit/>
          </a:bodyPr>
          <a:lstStyle/>
          <a:p>
            <a:pPr algn="justLow" rtl="1"/>
            <a:r>
              <a:rPr lang="fa-IR" altLang="en-US"/>
              <a:t>كه در آن داريم:</a:t>
            </a:r>
          </a:p>
        </p:txBody>
      </p:sp>
      <p:grpSp>
        <p:nvGrpSpPr>
          <p:cNvPr id="4" name="Group 24"/>
          <p:cNvGrpSpPr>
            <a:grpSpLocks/>
          </p:cNvGrpSpPr>
          <p:nvPr/>
        </p:nvGrpSpPr>
        <p:grpSpPr bwMode="auto">
          <a:xfrm>
            <a:off x="795338" y="5160963"/>
            <a:ext cx="6634162" cy="839787"/>
            <a:chOff x="295244" y="4857760"/>
            <a:chExt cx="6634198" cy="839788"/>
          </a:xfrm>
        </p:grpSpPr>
        <p:graphicFrame>
          <p:nvGraphicFramePr>
            <p:cNvPr id="32790" name="Object 20"/>
            <p:cNvGraphicFramePr>
              <a:graphicFrameLocks noChangeAspect="1"/>
            </p:cNvGraphicFramePr>
            <p:nvPr/>
          </p:nvGraphicFramePr>
          <p:xfrm>
            <a:off x="295244" y="4929198"/>
            <a:ext cx="3592523" cy="768350"/>
          </p:xfrm>
          <a:graphic>
            <a:graphicData uri="http://schemas.openxmlformats.org/presentationml/2006/ole">
              <p:oleObj spid="_x0000_s10247" name="Equation" r:id="rId8" imgW="1943100" imgH="419100" progId="">
                <p:embed/>
              </p:oleObj>
            </a:graphicData>
          </a:graphic>
        </p:graphicFrame>
        <p:sp>
          <p:nvSpPr>
            <p:cNvPr id="32791" name="Rectangle 24"/>
            <p:cNvSpPr>
              <a:spLocks noChangeArrowheads="1"/>
            </p:cNvSpPr>
            <p:nvPr/>
          </p:nvSpPr>
          <p:spPr bwMode="auto">
            <a:xfrm>
              <a:off x="4286228" y="4857760"/>
              <a:ext cx="2643214" cy="830997"/>
            </a:xfrm>
            <a:prstGeom prst="rect">
              <a:avLst/>
            </a:prstGeom>
            <a:noFill/>
            <a:ln w="9525" algn="ctr">
              <a:noFill/>
              <a:miter lim="800000"/>
              <a:headEnd/>
              <a:tailEnd/>
            </a:ln>
          </p:spPr>
          <p:txBody>
            <a:bodyPr anchor="ctr">
              <a:spAutoFit/>
            </a:bodyPr>
            <a:lstStyle/>
            <a:p>
              <a:pPr algn="just" rtl="1"/>
              <a:r>
                <a:rPr lang="fa-IR" altLang="en-US"/>
                <a:t>كار مجازي مكمل خارجی</a:t>
              </a:r>
              <a:r>
                <a:rPr lang="en-US" altLang="en-US"/>
                <a:t>                      </a:t>
              </a:r>
            </a:p>
          </p:txBody>
        </p:sp>
      </p:grpSp>
      <p:grpSp>
        <p:nvGrpSpPr>
          <p:cNvPr id="5" name="Group 27"/>
          <p:cNvGrpSpPr>
            <a:grpSpLocks/>
          </p:cNvGrpSpPr>
          <p:nvPr/>
        </p:nvGrpSpPr>
        <p:grpSpPr bwMode="auto">
          <a:xfrm>
            <a:off x="1474788" y="5956300"/>
            <a:ext cx="5999162" cy="830263"/>
            <a:chOff x="1474766" y="5715016"/>
            <a:chExt cx="5999169" cy="830997"/>
          </a:xfrm>
        </p:grpSpPr>
        <p:graphicFrame>
          <p:nvGraphicFramePr>
            <p:cNvPr id="32788" name="Object 21"/>
            <p:cNvGraphicFramePr>
              <a:graphicFrameLocks noChangeAspect="1"/>
            </p:cNvGraphicFramePr>
            <p:nvPr/>
          </p:nvGraphicFramePr>
          <p:xfrm>
            <a:off x="1474766" y="5786517"/>
            <a:ext cx="2138364" cy="703884"/>
          </p:xfrm>
          <a:graphic>
            <a:graphicData uri="http://schemas.openxmlformats.org/presentationml/2006/ole">
              <p:oleObj spid="_x0000_s10246" name="Equation" r:id="rId9" imgW="1155700" imgH="381000" progId="">
                <p:embed/>
              </p:oleObj>
            </a:graphicData>
          </a:graphic>
        </p:graphicFrame>
        <p:sp>
          <p:nvSpPr>
            <p:cNvPr id="32789" name="Rectangle 25"/>
            <p:cNvSpPr>
              <a:spLocks noChangeArrowheads="1"/>
            </p:cNvSpPr>
            <p:nvPr/>
          </p:nvSpPr>
          <p:spPr bwMode="auto">
            <a:xfrm>
              <a:off x="4214810" y="5715016"/>
              <a:ext cx="3259125" cy="830997"/>
            </a:xfrm>
            <a:prstGeom prst="rect">
              <a:avLst/>
            </a:prstGeom>
            <a:noFill/>
            <a:ln w="9525" algn="ctr">
              <a:noFill/>
              <a:miter lim="800000"/>
              <a:headEnd/>
              <a:tailEnd/>
            </a:ln>
          </p:spPr>
          <p:txBody>
            <a:bodyPr anchor="ctr">
              <a:spAutoFit/>
            </a:bodyPr>
            <a:lstStyle/>
            <a:p>
              <a:pPr algn="just" rtl="1"/>
              <a:r>
                <a:rPr lang="fa-IR" altLang="en-US"/>
                <a:t>انرژي ارتجاعي مجازي مكمل</a:t>
              </a:r>
              <a:r>
                <a:rPr lang="en-US" altLang="en-US"/>
                <a:t>                         </a:t>
              </a:r>
            </a:p>
          </p:txBody>
        </p:sp>
      </p:grpSp>
      <p:graphicFrame>
        <p:nvGraphicFramePr>
          <p:cNvPr id="165912" name="Object 24"/>
          <p:cNvGraphicFramePr>
            <a:graphicFrameLocks noChangeAspect="1"/>
          </p:cNvGraphicFramePr>
          <p:nvPr/>
        </p:nvGraphicFramePr>
        <p:xfrm>
          <a:off x="2571750" y="928688"/>
          <a:ext cx="4543425" cy="722312"/>
        </p:xfrm>
        <a:graphic>
          <a:graphicData uri="http://schemas.openxmlformats.org/presentationml/2006/ole">
            <p:oleObj spid="_x0000_s10245" name="Equation" r:id="rId10" imgW="3175000" imgH="5080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65912"/>
                                        </p:tgtEl>
                                        <p:attrNameLst>
                                          <p:attrName>style.visibility</p:attrName>
                                        </p:attrNameLst>
                                      </p:cBhvr>
                                      <p:to>
                                        <p:strVal val="visible"/>
                                      </p:to>
                                    </p:set>
                                    <p:anim calcmode="lin" valueType="num">
                                      <p:cBhvr additive="base">
                                        <p:cTn id="7" dur="500" fill="hold"/>
                                        <p:tgtEl>
                                          <p:spTgt spid="165912"/>
                                        </p:tgtEl>
                                        <p:attrNameLst>
                                          <p:attrName>ppt_x</p:attrName>
                                        </p:attrNameLst>
                                      </p:cBhvr>
                                      <p:tavLst>
                                        <p:tav tm="0">
                                          <p:val>
                                            <p:strVal val="#ppt_x"/>
                                          </p:val>
                                        </p:tav>
                                        <p:tav tm="100000">
                                          <p:val>
                                            <p:strVal val="#ppt_x"/>
                                          </p:val>
                                        </p:tav>
                                      </p:tavLst>
                                    </p:anim>
                                    <p:anim calcmode="lin" valueType="num">
                                      <p:cBhvr additive="base">
                                        <p:cTn id="8" dur="500" fill="hold"/>
                                        <p:tgtEl>
                                          <p:spTgt spid="1659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66923"/>
                                        </p:tgtEl>
                                        <p:attrNameLst>
                                          <p:attrName>style.visibility</p:attrName>
                                        </p:attrNameLst>
                                      </p:cBhvr>
                                      <p:to>
                                        <p:strVal val="visible"/>
                                      </p:to>
                                    </p:set>
                                    <p:anim calcmode="lin" valueType="num">
                                      <p:cBhvr additive="base">
                                        <p:cTn id="18" dur="500" fill="hold"/>
                                        <p:tgtEl>
                                          <p:spTgt spid="166923"/>
                                        </p:tgtEl>
                                        <p:attrNameLst>
                                          <p:attrName>ppt_x</p:attrName>
                                        </p:attrNameLst>
                                      </p:cBhvr>
                                      <p:tavLst>
                                        <p:tav tm="0">
                                          <p:val>
                                            <p:strVal val="#ppt_x"/>
                                          </p:val>
                                        </p:tav>
                                        <p:tav tm="100000">
                                          <p:val>
                                            <p:strVal val="#ppt_x"/>
                                          </p:val>
                                        </p:tav>
                                      </p:tavLst>
                                    </p:anim>
                                    <p:anim calcmode="lin" valueType="num">
                                      <p:cBhvr additive="base">
                                        <p:cTn id="19" dur="500" fill="hold"/>
                                        <p:tgtEl>
                                          <p:spTgt spid="166923"/>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5" presetClass="entr" presetSubtype="10" fill="hold" nodeType="clickEffect">
                                  <p:stCondLst>
                                    <p:cond delay="0"/>
                                  </p:stCondLst>
                                  <p:childTnLst>
                                    <p:set>
                                      <p:cBhvr>
                                        <p:cTn id="23" dur="1" fill="hold">
                                          <p:stCondLst>
                                            <p:cond delay="0"/>
                                          </p:stCondLst>
                                        </p:cTn>
                                        <p:tgtEl>
                                          <p:spTgt spid="166926"/>
                                        </p:tgtEl>
                                        <p:attrNameLst>
                                          <p:attrName>style.visibility</p:attrName>
                                        </p:attrNameLst>
                                      </p:cBhvr>
                                      <p:to>
                                        <p:strVal val="visible"/>
                                      </p:to>
                                    </p:set>
                                    <p:animEffect transition="in" filter="checkerboard(across)">
                                      <p:cBhvr>
                                        <p:cTn id="24" dur="500"/>
                                        <p:tgtEl>
                                          <p:spTgt spid="166926"/>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 presetClass="entr" presetSubtype="1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checkerboard(across)">
                                      <p:cBhvr>
                                        <p:cTn id="29" dur="500"/>
                                        <p:tgtEl>
                                          <p:spTgt spid="3"/>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nodeType="clickEffect">
                                  <p:stCondLst>
                                    <p:cond delay="0"/>
                                  </p:stCondLst>
                                  <p:childTnLst>
                                    <p:set>
                                      <p:cBhvr>
                                        <p:cTn id="33" dur="1" fill="hold">
                                          <p:stCondLst>
                                            <p:cond delay="0"/>
                                          </p:stCondLst>
                                        </p:cTn>
                                        <p:tgtEl>
                                          <p:spTgt spid="166931"/>
                                        </p:tgtEl>
                                        <p:attrNameLst>
                                          <p:attrName>style.visibility</p:attrName>
                                        </p:attrNameLst>
                                      </p:cBhvr>
                                      <p:to>
                                        <p:strVal val="visible"/>
                                      </p:to>
                                    </p:set>
                                    <p:anim calcmode="lin" valueType="num">
                                      <p:cBhvr additive="base">
                                        <p:cTn id="34" dur="500" fill="hold"/>
                                        <p:tgtEl>
                                          <p:spTgt spid="166931"/>
                                        </p:tgtEl>
                                        <p:attrNameLst>
                                          <p:attrName>ppt_x</p:attrName>
                                        </p:attrNameLst>
                                      </p:cBhvr>
                                      <p:tavLst>
                                        <p:tav tm="0">
                                          <p:val>
                                            <p:strVal val="#ppt_x"/>
                                          </p:val>
                                        </p:tav>
                                        <p:tav tm="100000">
                                          <p:val>
                                            <p:strVal val="#ppt_x"/>
                                          </p:val>
                                        </p:tav>
                                      </p:tavLst>
                                    </p:anim>
                                    <p:anim calcmode="lin" valueType="num">
                                      <p:cBhvr additive="base">
                                        <p:cTn id="35" dur="500" fill="hold"/>
                                        <p:tgtEl>
                                          <p:spTgt spid="166931"/>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2"/>
                                        </p:tgtEl>
                                        <p:attrNameLst>
                                          <p:attrName>style.visibility</p:attrName>
                                        </p:attrNameLst>
                                      </p:cBhvr>
                                      <p:to>
                                        <p:strVal val="visible"/>
                                      </p:to>
                                    </p:set>
                                    <p:anim calcmode="lin" valueType="num">
                                      <p:cBhvr additive="base">
                                        <p:cTn id="40" dur="500" fill="hold"/>
                                        <p:tgtEl>
                                          <p:spTgt spid="22"/>
                                        </p:tgtEl>
                                        <p:attrNameLst>
                                          <p:attrName>ppt_x</p:attrName>
                                        </p:attrNameLst>
                                      </p:cBhvr>
                                      <p:tavLst>
                                        <p:tav tm="0">
                                          <p:val>
                                            <p:strVal val="#ppt_x"/>
                                          </p:val>
                                        </p:tav>
                                        <p:tav tm="100000">
                                          <p:val>
                                            <p:strVal val="#ppt_x"/>
                                          </p:val>
                                        </p:tav>
                                      </p:tavLst>
                                    </p:anim>
                                    <p:anim calcmode="lin" valueType="num">
                                      <p:cBhvr additive="base">
                                        <p:cTn id="4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5" presetClass="entr" presetSubtype="10" fill="hold" nodeType="click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checkerboard(across)">
                                      <p:cBhvr>
                                        <p:cTn id="46" dur="500"/>
                                        <p:tgtEl>
                                          <p:spTgt spid="4"/>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5" presetClass="entr" presetSubtype="10" fill="hold" nodeType="clickEffect">
                                  <p:stCondLst>
                                    <p:cond delay="0"/>
                                  </p:stCondLst>
                                  <p:childTnLst>
                                    <p:set>
                                      <p:cBhvr>
                                        <p:cTn id="50" dur="1" fill="hold">
                                          <p:stCondLst>
                                            <p:cond delay="0"/>
                                          </p:stCondLst>
                                        </p:cTn>
                                        <p:tgtEl>
                                          <p:spTgt spid="5"/>
                                        </p:tgtEl>
                                        <p:attrNameLst>
                                          <p:attrName>style.visibility</p:attrName>
                                        </p:attrNameLst>
                                      </p:cBhvr>
                                      <p:to>
                                        <p:strVal val="visible"/>
                                      </p:to>
                                    </p:set>
                                    <p:animEffect transition="in" filter="checkerboard(across)">
                                      <p:cBhvr>
                                        <p:cTn id="5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CDEED9DA-B8EE-4050-B407-DFEF11610E9B}" type="slidenum">
              <a:rPr lang="ar-SA" altLang="en-US" sz="1400" smtClean="0">
                <a:solidFill>
                  <a:schemeClr val="tx1"/>
                </a:solidFill>
                <a:cs typeface="Times New Roman" pitchFamily="18" charset="0"/>
              </a:rPr>
              <a:pPr/>
              <a:t>16</a:t>
            </a:fld>
            <a:endParaRPr lang="en-US" altLang="en-US" sz="1400" smtClean="0">
              <a:solidFill>
                <a:schemeClr val="tx1"/>
              </a:solidFill>
              <a:cs typeface="Times New Roman" pitchFamily="18" charset="0"/>
            </a:endParaRPr>
          </a:p>
        </p:txBody>
      </p:sp>
      <p:sp>
        <p:nvSpPr>
          <p:cNvPr id="33795"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33796"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69991" name="Text Box 7"/>
          <p:cNvSpPr txBox="1">
            <a:spLocks noChangeArrowheads="1"/>
          </p:cNvSpPr>
          <p:nvPr/>
        </p:nvSpPr>
        <p:spPr bwMode="auto">
          <a:xfrm>
            <a:off x="285750" y="4500563"/>
            <a:ext cx="8569325" cy="1570037"/>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شرط لازم و كافي براي سازگار بودن ميدان تغيير شكل يك سيستم الاستيك، مساوي بودن كار مجازي مكمل انجام يافته بر روي آن توسط يك سيستم نيروي مجازي در حال تعادل، با كار داخلي مجازي مكمل انجام يافته توسط تنش هاي مجازي در طي تحمل ميدان كرنش واقعي است. در مرحله تحمل نيروهاي مجازي، تغيير شكل سيستم ثابت است.</a:t>
            </a:r>
            <a:endParaRPr lang="en-US" altLang="en-US"/>
          </a:p>
        </p:txBody>
      </p:sp>
      <p:sp>
        <p:nvSpPr>
          <p:cNvPr id="7" name="Rectangle 6"/>
          <p:cNvSpPr>
            <a:spLocks noChangeArrowheads="1"/>
          </p:cNvSpPr>
          <p:nvPr/>
        </p:nvSpPr>
        <p:spPr bwMode="auto">
          <a:xfrm>
            <a:off x="2286000" y="3643313"/>
            <a:ext cx="4719638" cy="461962"/>
          </a:xfrm>
          <a:prstGeom prst="rect">
            <a:avLst/>
          </a:prstGeom>
          <a:noFill/>
          <a:ln w="9525" algn="ctr">
            <a:noFill/>
            <a:miter lim="800000"/>
            <a:headEnd/>
            <a:tailEnd/>
          </a:ln>
        </p:spPr>
        <p:txBody>
          <a:bodyPr wrap="none" anchor="ctr">
            <a:spAutoFit/>
          </a:bodyPr>
          <a:lstStyle/>
          <a:p>
            <a:pPr algn="just" rtl="1"/>
            <a:r>
              <a:rPr lang="fa-IR" altLang="en-US"/>
              <a:t>بنابراين اصل نيروهاي مجازي به صورت زير است:</a:t>
            </a:r>
          </a:p>
        </p:txBody>
      </p:sp>
      <p:grpSp>
        <p:nvGrpSpPr>
          <p:cNvPr id="2" name="Group 9"/>
          <p:cNvGrpSpPr>
            <a:grpSpLocks/>
          </p:cNvGrpSpPr>
          <p:nvPr/>
        </p:nvGrpSpPr>
        <p:grpSpPr bwMode="auto">
          <a:xfrm>
            <a:off x="0" y="1143000"/>
            <a:ext cx="9001125" cy="1200150"/>
            <a:chOff x="214282" y="1142968"/>
            <a:chExt cx="8786874" cy="1200345"/>
          </a:xfrm>
        </p:grpSpPr>
        <p:sp>
          <p:nvSpPr>
            <p:cNvPr id="33804" name="Rectangle 6"/>
            <p:cNvSpPr>
              <a:spLocks noChangeArrowheads="1"/>
            </p:cNvSpPr>
            <p:nvPr/>
          </p:nvSpPr>
          <p:spPr bwMode="auto">
            <a:xfrm>
              <a:off x="214282" y="1142984"/>
              <a:ext cx="8786874" cy="1200329"/>
            </a:xfrm>
            <a:prstGeom prst="rect">
              <a:avLst/>
            </a:prstGeom>
            <a:noFill/>
            <a:ln w="9525" algn="ctr">
              <a:noFill/>
              <a:miter lim="800000"/>
              <a:headEnd/>
              <a:tailEnd/>
            </a:ln>
          </p:spPr>
          <p:txBody>
            <a:bodyPr anchor="ctr">
              <a:spAutoFit/>
            </a:bodyPr>
            <a:lstStyle/>
            <a:p>
              <a:pPr algn="just" rtl="1"/>
              <a:r>
                <a:rPr lang="fa-IR" altLang="en-US"/>
                <a:t>این عبارت به نام اصل نیروهای مجازی شناخته می شود که در آن         کار مجازی مکمل خارجی انجام شده توسط یک سیستم نیروی متعادل است وقتی که نقطه اثر این سیستم نیروی مجازی، تغییر مکان حقیقی را تحمل کرده باشد.</a:t>
              </a:r>
            </a:p>
          </p:txBody>
        </p:sp>
        <p:graphicFrame>
          <p:nvGraphicFramePr>
            <p:cNvPr id="33805" name="Object 8"/>
            <p:cNvGraphicFramePr>
              <a:graphicFrameLocks noChangeAspect="1"/>
            </p:cNvGraphicFramePr>
            <p:nvPr/>
          </p:nvGraphicFramePr>
          <p:xfrm>
            <a:off x="2027428" y="1142968"/>
            <a:ext cx="611187" cy="439738"/>
          </p:xfrm>
          <a:graphic>
            <a:graphicData uri="http://schemas.openxmlformats.org/presentationml/2006/ole">
              <p:oleObj spid="_x0000_s11268" name="Equation" r:id="rId3" imgW="330057" imgH="241195" progId="">
                <p:embed/>
              </p:oleObj>
            </a:graphicData>
          </a:graphic>
        </p:graphicFrame>
      </p:grpSp>
      <p:grpSp>
        <p:nvGrpSpPr>
          <p:cNvPr id="3" name="Group 13"/>
          <p:cNvGrpSpPr>
            <a:grpSpLocks/>
          </p:cNvGrpSpPr>
          <p:nvPr/>
        </p:nvGrpSpPr>
        <p:grpSpPr bwMode="auto">
          <a:xfrm>
            <a:off x="0" y="2428875"/>
            <a:ext cx="9144000" cy="830263"/>
            <a:chOff x="0" y="2428868"/>
            <a:chExt cx="9144000" cy="830997"/>
          </a:xfrm>
        </p:grpSpPr>
        <p:sp>
          <p:nvSpPr>
            <p:cNvPr id="33801" name="Rectangle 10"/>
            <p:cNvSpPr>
              <a:spLocks noChangeArrowheads="1"/>
            </p:cNvSpPr>
            <p:nvPr/>
          </p:nvSpPr>
          <p:spPr bwMode="auto">
            <a:xfrm>
              <a:off x="0" y="2428868"/>
              <a:ext cx="9144000" cy="830997"/>
            </a:xfrm>
            <a:prstGeom prst="rect">
              <a:avLst/>
            </a:prstGeom>
            <a:noFill/>
            <a:ln w="9525" algn="ctr">
              <a:noFill/>
              <a:miter lim="800000"/>
              <a:headEnd/>
              <a:tailEnd/>
            </a:ln>
          </p:spPr>
          <p:txBody>
            <a:bodyPr anchor="ctr">
              <a:spAutoFit/>
            </a:bodyPr>
            <a:lstStyle/>
            <a:p>
              <a:pPr algn="just" rtl="1"/>
              <a:r>
                <a:rPr lang="fa-IR" altLang="en-US"/>
                <a:t>       انرژی ارتجاعی مجازی مکمل سیستم می باشد.         را می توان به عنوان کار مجازی مکمل انجام یافته توسط تنش های مجازی داخلی در طی کرنش حقیقی سیستم تلقی کرد.</a:t>
              </a:r>
            </a:p>
          </p:txBody>
        </p:sp>
        <p:graphicFrame>
          <p:nvGraphicFramePr>
            <p:cNvPr id="33802" name="Object 10"/>
            <p:cNvGraphicFramePr>
              <a:graphicFrameLocks noChangeAspect="1"/>
            </p:cNvGraphicFramePr>
            <p:nvPr/>
          </p:nvGraphicFramePr>
          <p:xfrm>
            <a:off x="8580437" y="2500306"/>
            <a:ext cx="563563" cy="371475"/>
          </p:xfrm>
          <a:graphic>
            <a:graphicData uri="http://schemas.openxmlformats.org/presentationml/2006/ole">
              <p:oleObj spid="_x0000_s11266" name="Equation" r:id="rId4" imgW="304536" imgH="203024" progId="">
                <p:embed/>
              </p:oleObj>
            </a:graphicData>
          </a:graphic>
        </p:graphicFrame>
        <p:graphicFrame>
          <p:nvGraphicFramePr>
            <p:cNvPr id="33803" name="Object 11"/>
            <p:cNvGraphicFramePr>
              <a:graphicFrameLocks noChangeAspect="1"/>
            </p:cNvGraphicFramePr>
            <p:nvPr/>
          </p:nvGraphicFramePr>
          <p:xfrm>
            <a:off x="3365496" y="2500306"/>
            <a:ext cx="563562" cy="371475"/>
          </p:xfrm>
          <a:graphic>
            <a:graphicData uri="http://schemas.openxmlformats.org/presentationml/2006/ole">
              <p:oleObj spid="_x0000_s11267" name="Equation" r:id="rId5" imgW="304536" imgH="203024"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checkerboard(across)">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 calcmode="lin" valueType="num">
                                      <p:cBhvr additive="base">
                                        <p:cTn id="1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69991">
                                            <p:txEl>
                                              <p:pRg st="0" end="0"/>
                                            </p:txEl>
                                          </p:spTgt>
                                        </p:tgtEl>
                                        <p:attrNameLst>
                                          <p:attrName>style.visibility</p:attrName>
                                        </p:attrNameLst>
                                      </p:cBhvr>
                                      <p:to>
                                        <p:strVal val="visible"/>
                                      </p:to>
                                    </p:set>
                                    <p:anim calcmode="lin" valueType="num">
                                      <p:cBhvr additive="base">
                                        <p:cTn id="23" dur="500" fill="hold"/>
                                        <p:tgtEl>
                                          <p:spTgt spid="16999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6999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2682F97F-DDEB-483B-9674-D70A8A916B80}" type="slidenum">
              <a:rPr lang="ar-SA" altLang="en-US" sz="1400" smtClean="0">
                <a:solidFill>
                  <a:schemeClr val="tx1"/>
                </a:solidFill>
                <a:cs typeface="Times New Roman" pitchFamily="18" charset="0"/>
              </a:rPr>
              <a:pPr/>
              <a:t>17</a:t>
            </a:fld>
            <a:endParaRPr lang="en-US" altLang="en-US" sz="1400" smtClean="0">
              <a:solidFill>
                <a:schemeClr val="tx1"/>
              </a:solidFill>
              <a:cs typeface="Times New Roman" pitchFamily="18" charset="0"/>
            </a:endParaRPr>
          </a:p>
        </p:txBody>
      </p:sp>
      <p:sp>
        <p:nvSpPr>
          <p:cNvPr id="34819" name="Rectangle 4"/>
          <p:cNvSpPr>
            <a:spLocks noChangeArrowheads="1"/>
          </p:cNvSpPr>
          <p:nvPr/>
        </p:nvSpPr>
        <p:spPr bwMode="auto">
          <a:xfrm>
            <a:off x="663575" y="142875"/>
            <a:ext cx="8229600" cy="490538"/>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34820" name="Line 5"/>
          <p:cNvSpPr>
            <a:spLocks noChangeShapeType="1"/>
          </p:cNvSpPr>
          <p:nvPr/>
        </p:nvSpPr>
        <p:spPr bwMode="auto">
          <a:xfrm flipH="1">
            <a:off x="144463" y="642938"/>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71014" name="Rectangle 6"/>
          <p:cNvSpPr>
            <a:spLocks noChangeArrowheads="1"/>
          </p:cNvSpPr>
          <p:nvPr/>
        </p:nvSpPr>
        <p:spPr bwMode="auto">
          <a:xfrm>
            <a:off x="7215188" y="714375"/>
            <a:ext cx="1676400" cy="519113"/>
          </a:xfrm>
          <a:prstGeom prst="rect">
            <a:avLst/>
          </a:prstGeom>
          <a:noFill/>
          <a:ln w="9525" algn="ctr">
            <a:noFill/>
            <a:miter lim="800000"/>
            <a:headEnd/>
            <a:tailEnd/>
          </a:ln>
        </p:spPr>
        <p:txBody>
          <a:bodyPr wrap="none" anchor="ctr">
            <a:spAutoFit/>
          </a:bodyPr>
          <a:lstStyle/>
          <a:p>
            <a:pPr algn="justLow" rtl="1"/>
            <a:r>
              <a:rPr lang="fa-IR" altLang="en-US" sz="2800">
                <a:solidFill>
                  <a:srgbClr val="FFFF66"/>
                </a:solidFill>
              </a:rPr>
              <a:t>4) قانون بتي </a:t>
            </a:r>
          </a:p>
        </p:txBody>
      </p:sp>
      <p:sp>
        <p:nvSpPr>
          <p:cNvPr id="171015" name="Text Box 7"/>
          <p:cNvSpPr txBox="1">
            <a:spLocks noChangeArrowheads="1"/>
          </p:cNvSpPr>
          <p:nvPr/>
        </p:nvSpPr>
        <p:spPr bwMode="auto">
          <a:xfrm>
            <a:off x="214313" y="1214438"/>
            <a:ext cx="8569325" cy="1016000"/>
          </a:xfrm>
          <a:prstGeom prst="rect">
            <a:avLst/>
          </a:prstGeom>
          <a:noFill/>
          <a:ln w="9525" algn="ctr">
            <a:noFill/>
            <a:miter lim="800000"/>
            <a:headEnd/>
            <a:tailEnd/>
          </a:ln>
        </p:spPr>
        <p:txBody>
          <a:bodyPr>
            <a:spAutoFit/>
          </a:bodyPr>
          <a:lstStyle/>
          <a:p>
            <a:pPr algn="just" rtl="1" eaLnBrk="1" hangingPunct="1">
              <a:spcBef>
                <a:spcPct val="50000"/>
              </a:spcBef>
            </a:pPr>
            <a:r>
              <a:rPr lang="fa-IR" altLang="en-US" sz="2000"/>
              <a:t>در يك جسم الاستيك خطي با دو سيستم متفاوت بارگذاري، كار انجام يافته توسط سيستم اول نيروها در طي تغيير مكان هاي حاصل از سيستم دوم مساوي است با كار انجام یافته توسط سيستم دوم نيروها در طي تغيير مكان هاي حاصل از سيستم اول.</a:t>
            </a:r>
            <a:endParaRPr lang="en-US" altLang="en-US" sz="2000"/>
          </a:p>
        </p:txBody>
      </p:sp>
      <p:sp>
        <p:nvSpPr>
          <p:cNvPr id="34823" name="Rectangle 9"/>
          <p:cNvSpPr>
            <a:spLocks noChangeArrowheads="1"/>
          </p:cNvSpPr>
          <p:nvPr/>
        </p:nvSpPr>
        <p:spPr bwMode="auto">
          <a:xfrm>
            <a:off x="0" y="3162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4824" name="Rectangle 10"/>
          <p:cNvSpPr>
            <a:spLocks noChangeArrowheads="1"/>
          </p:cNvSpPr>
          <p:nvPr/>
        </p:nvSpPr>
        <p:spPr bwMode="auto">
          <a:xfrm>
            <a:off x="0" y="3695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4825" name="Rectangle 12"/>
          <p:cNvSpPr>
            <a:spLocks noChangeArrowheads="1"/>
          </p:cNvSpPr>
          <p:nvPr/>
        </p:nvSpPr>
        <p:spPr bwMode="auto">
          <a:xfrm>
            <a:off x="0" y="3162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4826" name="Rectangle 13"/>
          <p:cNvSpPr>
            <a:spLocks noChangeArrowheads="1"/>
          </p:cNvSpPr>
          <p:nvPr/>
        </p:nvSpPr>
        <p:spPr bwMode="auto">
          <a:xfrm>
            <a:off x="0" y="3695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4827" name="Rectangle 16"/>
          <p:cNvSpPr>
            <a:spLocks noChangeArrowheads="1"/>
          </p:cNvSpPr>
          <p:nvPr/>
        </p:nvSpPr>
        <p:spPr bwMode="auto">
          <a:xfrm>
            <a:off x="0" y="33004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4828" name="Rectangle 17"/>
          <p:cNvSpPr>
            <a:spLocks noChangeArrowheads="1"/>
          </p:cNvSpPr>
          <p:nvPr/>
        </p:nvSpPr>
        <p:spPr bwMode="auto">
          <a:xfrm>
            <a:off x="0" y="35575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21"/>
          <p:cNvGrpSpPr>
            <a:grpSpLocks/>
          </p:cNvGrpSpPr>
          <p:nvPr/>
        </p:nvGrpSpPr>
        <p:grpSpPr bwMode="auto">
          <a:xfrm>
            <a:off x="428625" y="2643188"/>
            <a:ext cx="8569325" cy="1938337"/>
            <a:chOff x="428596" y="2786058"/>
            <a:chExt cx="8569325" cy="1938992"/>
          </a:xfrm>
        </p:grpSpPr>
        <p:sp>
          <p:nvSpPr>
            <p:cNvPr id="34840" name="Text Box 7"/>
            <p:cNvSpPr txBox="1">
              <a:spLocks noChangeArrowheads="1"/>
            </p:cNvSpPr>
            <p:nvPr/>
          </p:nvSpPr>
          <p:spPr bwMode="auto">
            <a:xfrm>
              <a:off x="428596" y="2786058"/>
              <a:ext cx="8569325" cy="1938992"/>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برای اثبات قانون بتی، جسم ارتجاعی را که دارای رفتار خطی است، مورد توجه قرار داده و فرض می کنیم که این جسم تحت اثر سیستم نیروهای           و بار دیگر تحت اثر سیستم نیروهای         قرار می گیرد. دو سیستم نیروی اعمال شده، کاملا مستقل از همدیگر فرض می شوند. با اعمال هر یک از دو سیستم نیرو به جسم، دو میدان تغییرمکان کاملا متفاوت پدید می آید که این میدان ها را به ترتیب با        و        مشخص می کنیم.</a:t>
              </a:r>
              <a:endParaRPr lang="en-US" altLang="en-US"/>
            </a:p>
          </p:txBody>
        </p:sp>
        <p:graphicFrame>
          <p:nvGraphicFramePr>
            <p:cNvPr id="34841" name="Object 17"/>
            <p:cNvGraphicFramePr>
              <a:graphicFrameLocks noChangeAspect="1"/>
            </p:cNvGraphicFramePr>
            <p:nvPr/>
          </p:nvGraphicFramePr>
          <p:xfrm>
            <a:off x="3203575" y="3214686"/>
            <a:ext cx="428625" cy="385763"/>
          </p:xfrm>
          <a:graphic>
            <a:graphicData uri="http://schemas.openxmlformats.org/presentationml/2006/ole">
              <p:oleObj spid="_x0000_s12297" name="Equation" r:id="rId3" imgW="266469" imgH="241091" progId="">
                <p:embed/>
              </p:oleObj>
            </a:graphicData>
          </a:graphic>
        </p:graphicFrame>
        <p:graphicFrame>
          <p:nvGraphicFramePr>
            <p:cNvPr id="34842" name="Object 18"/>
            <p:cNvGraphicFramePr>
              <a:graphicFrameLocks noChangeAspect="1"/>
            </p:cNvGraphicFramePr>
            <p:nvPr/>
          </p:nvGraphicFramePr>
          <p:xfrm>
            <a:off x="7572396" y="3571876"/>
            <a:ext cx="446088" cy="387350"/>
          </p:xfrm>
          <a:graphic>
            <a:graphicData uri="http://schemas.openxmlformats.org/presentationml/2006/ole">
              <p:oleObj spid="_x0000_s12298" name="Equation" r:id="rId4" imgW="279279" imgH="241195" progId="">
                <p:embed/>
              </p:oleObj>
            </a:graphicData>
          </a:graphic>
        </p:graphicFrame>
        <p:graphicFrame>
          <p:nvGraphicFramePr>
            <p:cNvPr id="34843" name="Object 19"/>
            <p:cNvGraphicFramePr>
              <a:graphicFrameLocks noChangeAspect="1"/>
            </p:cNvGraphicFramePr>
            <p:nvPr/>
          </p:nvGraphicFramePr>
          <p:xfrm>
            <a:off x="4429095" y="4286256"/>
            <a:ext cx="366713" cy="406400"/>
          </p:xfrm>
          <a:graphic>
            <a:graphicData uri="http://schemas.openxmlformats.org/presentationml/2006/ole">
              <p:oleObj spid="_x0000_s12299" name="Equation" r:id="rId5" imgW="228501" imgH="253890" progId="">
                <p:embed/>
              </p:oleObj>
            </a:graphicData>
          </a:graphic>
        </p:graphicFrame>
        <p:graphicFrame>
          <p:nvGraphicFramePr>
            <p:cNvPr id="34844" name="Object 20"/>
            <p:cNvGraphicFramePr>
              <a:graphicFrameLocks noChangeAspect="1"/>
            </p:cNvGraphicFramePr>
            <p:nvPr/>
          </p:nvGraphicFramePr>
          <p:xfrm>
            <a:off x="3686143" y="4286256"/>
            <a:ext cx="385762" cy="407987"/>
          </p:xfrm>
          <a:graphic>
            <a:graphicData uri="http://schemas.openxmlformats.org/presentationml/2006/ole">
              <p:oleObj spid="_x0000_s12300" name="Equation" r:id="rId6" imgW="241195" imgH="253890" progId="">
                <p:embed/>
              </p:oleObj>
            </a:graphicData>
          </a:graphic>
        </p:graphicFrame>
      </p:grpSp>
      <p:grpSp>
        <p:nvGrpSpPr>
          <p:cNvPr id="3" name="Group 29"/>
          <p:cNvGrpSpPr>
            <a:grpSpLocks/>
          </p:cNvGrpSpPr>
          <p:nvPr/>
        </p:nvGrpSpPr>
        <p:grpSpPr bwMode="auto">
          <a:xfrm>
            <a:off x="71438" y="4633913"/>
            <a:ext cx="9086850" cy="1938337"/>
            <a:chOff x="71406" y="4633280"/>
            <a:chExt cx="9086625" cy="1938992"/>
          </a:xfrm>
        </p:grpSpPr>
        <p:grpSp>
          <p:nvGrpSpPr>
            <p:cNvPr id="4" name="Group 27"/>
            <p:cNvGrpSpPr>
              <a:grpSpLocks/>
            </p:cNvGrpSpPr>
            <p:nvPr/>
          </p:nvGrpSpPr>
          <p:grpSpPr bwMode="auto">
            <a:xfrm>
              <a:off x="71406" y="4633280"/>
              <a:ext cx="9086625" cy="1938992"/>
              <a:chOff x="71406" y="4633280"/>
              <a:chExt cx="9086625" cy="1938992"/>
            </a:xfrm>
          </p:grpSpPr>
          <p:sp>
            <p:nvSpPr>
              <p:cNvPr id="34834" name="Rectangle 14"/>
              <p:cNvSpPr>
                <a:spLocks noChangeArrowheads="1"/>
              </p:cNvSpPr>
              <p:nvPr/>
            </p:nvSpPr>
            <p:spPr bwMode="auto">
              <a:xfrm>
                <a:off x="71406" y="4633280"/>
                <a:ext cx="9086625" cy="1938992"/>
              </a:xfrm>
              <a:prstGeom prst="rect">
                <a:avLst/>
              </a:prstGeom>
              <a:noFill/>
              <a:ln w="9525" algn="ctr">
                <a:noFill/>
                <a:miter lim="800000"/>
                <a:headEnd/>
                <a:tailEnd/>
              </a:ln>
            </p:spPr>
            <p:txBody>
              <a:bodyPr anchor="ctr">
                <a:spAutoFit/>
              </a:bodyPr>
              <a:lstStyle/>
              <a:p>
                <a:pPr algn="just" rtl="1"/>
                <a:r>
                  <a:rPr lang="fa-IR" altLang="en-US"/>
                  <a:t>با اعمال سیستم اول نیروها در حالتی که با اندیس </a:t>
                </a:r>
                <a:r>
                  <a:rPr lang="en-US" altLang="en-US" i="1"/>
                  <a:t>i</a:t>
                </a:r>
                <a:r>
                  <a:rPr lang="fa-IR" altLang="en-US"/>
                  <a:t> شماره گذاری شده باشد         ، تغییرمکان نقطه اثر سیستم اول را با       و تغییرمکان نقطه اثر سیستم دوم نیروها را با       نشان می دهیم. بالعکس با اعمال سیستم دوم نیروها در حالتی که با اندیس </a:t>
                </a:r>
                <a:r>
                  <a:rPr lang="en-US" altLang="en-US" i="1"/>
                  <a:t>j</a:t>
                </a:r>
                <a:r>
                  <a:rPr lang="fa-IR" altLang="en-US"/>
                  <a:t> شماره گذاری شده باشد         ، تغییرمکان نقطه اثر سیستم اول را با       و تغییرمکان نقطه اثر سیستم دوم نیروها را با      نشان می دهیم.     </a:t>
                </a:r>
              </a:p>
            </p:txBody>
          </p:sp>
          <p:graphicFrame>
            <p:nvGraphicFramePr>
              <p:cNvPr id="34835" name="Object 21"/>
              <p:cNvGraphicFramePr>
                <a:graphicFrameLocks noChangeAspect="1"/>
              </p:cNvGraphicFramePr>
              <p:nvPr/>
            </p:nvGraphicFramePr>
            <p:xfrm>
              <a:off x="1409681" y="4643446"/>
              <a:ext cx="447675" cy="466725"/>
            </p:xfrm>
            <a:graphic>
              <a:graphicData uri="http://schemas.openxmlformats.org/presentationml/2006/ole">
                <p:oleObj spid="_x0000_s12292" name="Equation" r:id="rId7" imgW="279279" imgH="291973" progId="">
                  <p:embed/>
                </p:oleObj>
              </a:graphicData>
            </a:graphic>
          </p:graphicFrame>
          <p:graphicFrame>
            <p:nvGraphicFramePr>
              <p:cNvPr id="34836" name="Object 22"/>
              <p:cNvGraphicFramePr>
                <a:graphicFrameLocks noChangeAspect="1"/>
              </p:cNvGraphicFramePr>
              <p:nvPr/>
            </p:nvGraphicFramePr>
            <p:xfrm>
              <a:off x="6327790" y="5072074"/>
              <a:ext cx="387350" cy="385763"/>
            </p:xfrm>
            <a:graphic>
              <a:graphicData uri="http://schemas.openxmlformats.org/presentationml/2006/ole">
                <p:oleObj spid="_x0000_s12293" name="Equation" r:id="rId8" imgW="241195" imgH="241195" progId="">
                  <p:embed/>
                </p:oleObj>
              </a:graphicData>
            </a:graphic>
          </p:graphicFrame>
          <p:graphicFrame>
            <p:nvGraphicFramePr>
              <p:cNvPr id="34837" name="Object 23"/>
              <p:cNvGraphicFramePr>
                <a:graphicFrameLocks noChangeAspect="1"/>
              </p:cNvGraphicFramePr>
              <p:nvPr/>
            </p:nvGraphicFramePr>
            <p:xfrm>
              <a:off x="428596" y="5421313"/>
              <a:ext cx="396904" cy="412780"/>
            </p:xfrm>
            <a:graphic>
              <a:graphicData uri="http://schemas.openxmlformats.org/presentationml/2006/ole">
                <p:oleObj spid="_x0000_s12294" name="Equation" r:id="rId9" imgW="291973" imgH="304668" progId="">
                  <p:embed/>
                </p:oleObj>
              </a:graphicData>
            </a:graphic>
          </p:graphicFrame>
          <p:graphicFrame>
            <p:nvGraphicFramePr>
              <p:cNvPr id="34838" name="Object 24"/>
              <p:cNvGraphicFramePr>
                <a:graphicFrameLocks noChangeAspect="1"/>
              </p:cNvGraphicFramePr>
              <p:nvPr/>
            </p:nvGraphicFramePr>
            <p:xfrm>
              <a:off x="5235582" y="5857892"/>
              <a:ext cx="407988" cy="385762"/>
            </p:xfrm>
            <a:graphic>
              <a:graphicData uri="http://schemas.openxmlformats.org/presentationml/2006/ole">
                <p:oleObj spid="_x0000_s12295" name="Equation" r:id="rId10" imgW="253890" imgH="241195" progId="">
                  <p:embed/>
                </p:oleObj>
              </a:graphicData>
            </a:graphic>
          </p:graphicFrame>
          <p:graphicFrame>
            <p:nvGraphicFramePr>
              <p:cNvPr id="34839" name="Object 8"/>
              <p:cNvGraphicFramePr>
                <a:graphicFrameLocks noChangeAspect="1"/>
              </p:cNvGraphicFramePr>
              <p:nvPr/>
            </p:nvGraphicFramePr>
            <p:xfrm>
              <a:off x="642910" y="5786454"/>
              <a:ext cx="407987" cy="406400"/>
            </p:xfrm>
            <a:graphic>
              <a:graphicData uri="http://schemas.openxmlformats.org/presentationml/2006/ole">
                <p:oleObj spid="_x0000_s12296" name="Equation" r:id="rId11" imgW="253780" imgH="253780" progId="">
                  <p:embed/>
                </p:oleObj>
              </a:graphicData>
            </a:graphic>
          </p:graphicFrame>
        </p:grpSp>
        <p:graphicFrame>
          <p:nvGraphicFramePr>
            <p:cNvPr id="34833" name="Object 26"/>
            <p:cNvGraphicFramePr>
              <a:graphicFrameLocks noChangeAspect="1"/>
            </p:cNvGraphicFramePr>
            <p:nvPr/>
          </p:nvGraphicFramePr>
          <p:xfrm>
            <a:off x="1643042" y="5072074"/>
            <a:ext cx="387350" cy="406400"/>
          </p:xfrm>
          <a:graphic>
            <a:graphicData uri="http://schemas.openxmlformats.org/presentationml/2006/ole">
              <p:oleObj spid="_x0000_s12291" name="Equation" r:id="rId12" imgW="241195" imgH="253890" progId="">
                <p:embed/>
              </p:oleObj>
            </a:graphicData>
          </a:graphic>
        </p:graphicFrame>
      </p:grpSp>
      <p:graphicFrame>
        <p:nvGraphicFramePr>
          <p:cNvPr id="173070" name="Object 14"/>
          <p:cNvGraphicFramePr>
            <a:graphicFrameLocks noChangeAspect="1"/>
          </p:cNvGraphicFramePr>
          <p:nvPr/>
        </p:nvGraphicFramePr>
        <p:xfrm>
          <a:off x="1928813" y="1928813"/>
          <a:ext cx="3187700" cy="596900"/>
        </p:xfrm>
        <a:graphic>
          <a:graphicData uri="http://schemas.openxmlformats.org/presentationml/2006/ole">
            <p:oleObj spid="_x0000_s12290" name="Equation" r:id="rId13" imgW="1447172" imgH="266584"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1014"/>
                                        </p:tgtEl>
                                        <p:attrNameLst>
                                          <p:attrName>style.visibility</p:attrName>
                                        </p:attrNameLst>
                                      </p:cBhvr>
                                      <p:to>
                                        <p:strVal val="visible"/>
                                      </p:to>
                                    </p:set>
                                    <p:anim calcmode="lin" valueType="num">
                                      <p:cBhvr additive="base">
                                        <p:cTn id="7" dur="500" fill="hold"/>
                                        <p:tgtEl>
                                          <p:spTgt spid="171014"/>
                                        </p:tgtEl>
                                        <p:attrNameLst>
                                          <p:attrName>ppt_x</p:attrName>
                                        </p:attrNameLst>
                                      </p:cBhvr>
                                      <p:tavLst>
                                        <p:tav tm="0">
                                          <p:val>
                                            <p:strVal val="#ppt_x"/>
                                          </p:val>
                                        </p:tav>
                                        <p:tav tm="100000">
                                          <p:val>
                                            <p:strVal val="#ppt_x"/>
                                          </p:val>
                                        </p:tav>
                                      </p:tavLst>
                                    </p:anim>
                                    <p:anim calcmode="lin" valueType="num">
                                      <p:cBhvr additive="base">
                                        <p:cTn id="8" dur="500" fill="hold"/>
                                        <p:tgtEl>
                                          <p:spTgt spid="1710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1015">
                                            <p:txEl>
                                              <p:pRg st="0" end="0"/>
                                            </p:txEl>
                                          </p:spTgt>
                                        </p:tgtEl>
                                        <p:attrNameLst>
                                          <p:attrName>style.visibility</p:attrName>
                                        </p:attrNameLst>
                                      </p:cBhvr>
                                      <p:to>
                                        <p:strVal val="visible"/>
                                      </p:to>
                                    </p:set>
                                    <p:anim calcmode="lin" valueType="num">
                                      <p:cBhvr additive="base">
                                        <p:cTn id="13" dur="500" fill="hold"/>
                                        <p:tgtEl>
                                          <p:spTgt spid="171015">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710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 presetClass="entr" presetSubtype="10" fill="hold" nodeType="clickEffect">
                                  <p:stCondLst>
                                    <p:cond delay="0"/>
                                  </p:stCondLst>
                                  <p:childTnLst>
                                    <p:set>
                                      <p:cBhvr>
                                        <p:cTn id="18" dur="1" fill="hold">
                                          <p:stCondLst>
                                            <p:cond delay="0"/>
                                          </p:stCondLst>
                                        </p:cTn>
                                        <p:tgtEl>
                                          <p:spTgt spid="173070"/>
                                        </p:tgtEl>
                                        <p:attrNameLst>
                                          <p:attrName>style.visibility</p:attrName>
                                        </p:attrNameLst>
                                      </p:cBhvr>
                                      <p:to>
                                        <p:strVal val="visible"/>
                                      </p:to>
                                    </p:set>
                                    <p:animEffect transition="in" filter="checkerboard(across)">
                                      <p:cBhvr>
                                        <p:cTn id="19" dur="500"/>
                                        <p:tgtEl>
                                          <p:spTgt spid="173070"/>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 presetClass="entr" presetSubtype="1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checkerboard(across)">
                                      <p:cBhvr>
                                        <p:cTn id="24" dur="500"/>
                                        <p:tgtEl>
                                          <p:spTgt spid="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5" presetClass="entr" presetSubtype="10"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Effect transition="in" filter="checkerboard(across)">
                                      <p:cBhvr>
                                        <p:cTn id="2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0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0FC07512-870A-476F-A3E0-0C5CD5428A2E}" type="slidenum">
              <a:rPr lang="ar-SA" altLang="en-US" sz="1400" smtClean="0">
                <a:solidFill>
                  <a:schemeClr val="tx1"/>
                </a:solidFill>
                <a:cs typeface="Times New Roman" pitchFamily="18" charset="0"/>
              </a:rPr>
              <a:pPr/>
              <a:t>18</a:t>
            </a:fld>
            <a:endParaRPr lang="en-US" altLang="en-US" sz="1400" smtClean="0">
              <a:solidFill>
                <a:schemeClr val="tx1"/>
              </a:solidFill>
              <a:cs typeface="Times New Roman" pitchFamily="18" charset="0"/>
            </a:endParaRPr>
          </a:p>
        </p:txBody>
      </p:sp>
      <p:sp>
        <p:nvSpPr>
          <p:cNvPr id="35843"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35844"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35845" name="Rectangle 7"/>
          <p:cNvSpPr>
            <a:spLocks noChangeArrowheads="1"/>
          </p:cNvSpPr>
          <p:nvPr/>
        </p:nvSpPr>
        <p:spPr bwMode="auto">
          <a:xfrm>
            <a:off x="0" y="32908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2038" name="Object 6"/>
          <p:cNvGraphicFramePr>
            <a:graphicFrameLocks noChangeAspect="1"/>
          </p:cNvGraphicFramePr>
          <p:nvPr/>
        </p:nvGraphicFramePr>
        <p:xfrm>
          <a:off x="188913" y="2714625"/>
          <a:ext cx="3071812" cy="579438"/>
        </p:xfrm>
        <a:graphic>
          <a:graphicData uri="http://schemas.openxmlformats.org/presentationml/2006/ole">
            <p:oleObj spid="_x0000_s13314" name="Equation" r:id="rId3" imgW="1663700" imgH="279400" progId="">
              <p:embed/>
            </p:oleObj>
          </a:graphicData>
        </a:graphic>
      </p:graphicFrame>
      <p:sp>
        <p:nvSpPr>
          <p:cNvPr id="35847" name="Rectangle 8"/>
          <p:cNvSpPr>
            <a:spLocks noChangeArrowheads="1"/>
          </p:cNvSpPr>
          <p:nvPr/>
        </p:nvSpPr>
        <p:spPr bwMode="auto">
          <a:xfrm>
            <a:off x="0" y="35671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5848" name="Rectangle 10"/>
          <p:cNvSpPr>
            <a:spLocks noChangeArrowheads="1"/>
          </p:cNvSpPr>
          <p:nvPr/>
        </p:nvSpPr>
        <p:spPr bwMode="auto">
          <a:xfrm>
            <a:off x="0" y="32908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2041" name="Object 9"/>
          <p:cNvGraphicFramePr>
            <a:graphicFrameLocks noChangeAspect="1"/>
          </p:cNvGraphicFramePr>
          <p:nvPr/>
        </p:nvGraphicFramePr>
        <p:xfrm>
          <a:off x="47625" y="4572000"/>
          <a:ext cx="3260725" cy="579438"/>
        </p:xfrm>
        <a:graphic>
          <a:graphicData uri="http://schemas.openxmlformats.org/presentationml/2006/ole">
            <p:oleObj spid="_x0000_s13315" name="Equation" r:id="rId4" imgW="1701800" imgH="279400" progId="">
              <p:embed/>
            </p:oleObj>
          </a:graphicData>
        </a:graphic>
      </p:graphicFrame>
      <p:sp>
        <p:nvSpPr>
          <p:cNvPr id="35850" name="Rectangle 11"/>
          <p:cNvSpPr>
            <a:spLocks noChangeArrowheads="1"/>
          </p:cNvSpPr>
          <p:nvPr/>
        </p:nvSpPr>
        <p:spPr bwMode="auto">
          <a:xfrm>
            <a:off x="0" y="35671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5851" name="Rectangle 14"/>
          <p:cNvSpPr>
            <a:spLocks noChangeArrowheads="1"/>
          </p:cNvSpPr>
          <p:nvPr/>
        </p:nvSpPr>
        <p:spPr bwMode="auto">
          <a:xfrm>
            <a:off x="0" y="33004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5852" name="Rectangle 15"/>
          <p:cNvSpPr>
            <a:spLocks noChangeArrowheads="1"/>
          </p:cNvSpPr>
          <p:nvPr/>
        </p:nvSpPr>
        <p:spPr bwMode="auto">
          <a:xfrm>
            <a:off x="0" y="35575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5853" name="Rectangle 17"/>
          <p:cNvSpPr>
            <a:spLocks noChangeArrowheads="1"/>
          </p:cNvSpPr>
          <p:nvPr/>
        </p:nvSpPr>
        <p:spPr bwMode="auto">
          <a:xfrm>
            <a:off x="0" y="33004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5854" name="Rectangle 18"/>
          <p:cNvSpPr>
            <a:spLocks noChangeArrowheads="1"/>
          </p:cNvSpPr>
          <p:nvPr/>
        </p:nvSpPr>
        <p:spPr bwMode="auto">
          <a:xfrm>
            <a:off x="0" y="35575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9" name="Text Box 7"/>
          <p:cNvSpPr txBox="1">
            <a:spLocks noChangeArrowheads="1"/>
          </p:cNvSpPr>
          <p:nvPr/>
        </p:nvSpPr>
        <p:spPr bwMode="auto">
          <a:xfrm>
            <a:off x="0" y="1000125"/>
            <a:ext cx="9001125" cy="1200150"/>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اکنون تغییرمکان حاصل از اعمال سیستم اول نیروها را به عنوان تغییرمکان مجازی برای سیستم دوم نیروها و برعکس تغییرمکان حاصل از اعمال سیستم دوم نیروها را به عنوان تغییرمکان برای سیستم اول نیروها تلقی کرده و اصل تغییرمکان مجازی را به کار می بریم.</a:t>
            </a:r>
            <a:endParaRPr lang="en-US" altLang="en-US"/>
          </a:p>
        </p:txBody>
      </p:sp>
      <p:sp>
        <p:nvSpPr>
          <p:cNvPr id="20" name="Text Box 7"/>
          <p:cNvSpPr txBox="1">
            <a:spLocks noChangeArrowheads="1"/>
          </p:cNvSpPr>
          <p:nvPr/>
        </p:nvSpPr>
        <p:spPr bwMode="auto">
          <a:xfrm>
            <a:off x="142875" y="2286000"/>
            <a:ext cx="9001125" cy="830263"/>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برای سیستم اول نیروها و تغییرمکان متناظر این نیروها که از سیستم دوم نیروها حاصل می شود، معادله اصل تغییرمکان مجازی به صورت زیر در می آید:</a:t>
            </a:r>
            <a:endParaRPr lang="en-US" altLang="en-US"/>
          </a:p>
        </p:txBody>
      </p:sp>
      <p:grpSp>
        <p:nvGrpSpPr>
          <p:cNvPr id="2" name="Group 24"/>
          <p:cNvGrpSpPr>
            <a:grpSpLocks/>
          </p:cNvGrpSpPr>
          <p:nvPr/>
        </p:nvGrpSpPr>
        <p:grpSpPr bwMode="auto">
          <a:xfrm>
            <a:off x="285750" y="3286125"/>
            <a:ext cx="8858250" cy="901700"/>
            <a:chOff x="285752" y="4071942"/>
            <a:chExt cx="8858248" cy="902435"/>
          </a:xfrm>
        </p:grpSpPr>
        <p:graphicFrame>
          <p:nvGraphicFramePr>
            <p:cNvPr id="35864" name="Object 20"/>
            <p:cNvGraphicFramePr>
              <a:graphicFrameLocks noChangeAspect="1"/>
            </p:cNvGraphicFramePr>
            <p:nvPr/>
          </p:nvGraphicFramePr>
          <p:xfrm>
            <a:off x="1120756" y="4116396"/>
            <a:ext cx="665162" cy="527050"/>
          </p:xfrm>
          <a:graphic>
            <a:graphicData uri="http://schemas.openxmlformats.org/presentationml/2006/ole">
              <p:oleObj spid="_x0000_s13318" name="Equation" r:id="rId5" imgW="317225" imgH="253780" progId="">
                <p:embed/>
              </p:oleObj>
            </a:graphicData>
          </a:graphic>
        </p:graphicFrame>
        <p:grpSp>
          <p:nvGrpSpPr>
            <p:cNvPr id="3" name="Group 23"/>
            <p:cNvGrpSpPr>
              <a:grpSpLocks/>
            </p:cNvGrpSpPr>
            <p:nvPr/>
          </p:nvGrpSpPr>
          <p:grpSpPr bwMode="auto">
            <a:xfrm>
              <a:off x="285752" y="4071942"/>
              <a:ext cx="8858248" cy="902435"/>
              <a:chOff x="285752" y="3812449"/>
              <a:chExt cx="9001156" cy="902435"/>
            </a:xfrm>
          </p:grpSpPr>
          <p:graphicFrame>
            <p:nvGraphicFramePr>
              <p:cNvPr id="35866" name="Object 19"/>
              <p:cNvGraphicFramePr>
                <a:graphicFrameLocks noChangeAspect="1"/>
              </p:cNvGraphicFramePr>
              <p:nvPr/>
            </p:nvGraphicFramePr>
            <p:xfrm>
              <a:off x="6929454" y="3812449"/>
              <a:ext cx="531813" cy="527050"/>
            </p:xfrm>
            <a:graphic>
              <a:graphicData uri="http://schemas.openxmlformats.org/presentationml/2006/ole">
                <p:oleObj spid="_x0000_s13319" name="Equation" r:id="rId6" imgW="253780" imgH="253780" progId="">
                  <p:embed/>
                </p:oleObj>
              </a:graphicData>
            </a:graphic>
          </p:graphicFrame>
          <p:sp>
            <p:nvSpPr>
              <p:cNvPr id="35867" name="Text Box 7"/>
              <p:cNvSpPr txBox="1">
                <a:spLocks noChangeArrowheads="1"/>
              </p:cNvSpPr>
              <p:nvPr/>
            </p:nvSpPr>
            <p:spPr bwMode="auto">
              <a:xfrm>
                <a:off x="285752" y="3883887"/>
                <a:ext cx="9001156" cy="830997"/>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که در این معادله        تانسور تنش حاصل از اعمال سیستم بارگذاری اول و          تانسور کرنش حاصل از اعمال سیستم دوم بارگذاری است.</a:t>
                </a:r>
                <a:endParaRPr lang="en-US" altLang="en-US"/>
              </a:p>
            </p:txBody>
          </p:sp>
        </p:grpSp>
      </p:grpSp>
      <p:sp>
        <p:nvSpPr>
          <p:cNvPr id="26" name="Text Box 7"/>
          <p:cNvSpPr txBox="1">
            <a:spLocks noChangeArrowheads="1"/>
          </p:cNvSpPr>
          <p:nvPr/>
        </p:nvSpPr>
        <p:spPr bwMode="auto">
          <a:xfrm>
            <a:off x="142875" y="4143375"/>
            <a:ext cx="9001125" cy="830263"/>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برای سیستم دوم نیروها و تغییرمکان متناظر این نیروها که از سیستم اول نیروها حاصل می شود، معادله اصل تغییرمکان مجازی به صورت زیر در می آید:</a:t>
            </a:r>
            <a:endParaRPr lang="en-US" altLang="en-US"/>
          </a:p>
        </p:txBody>
      </p:sp>
      <p:grpSp>
        <p:nvGrpSpPr>
          <p:cNvPr id="4" name="Group 32"/>
          <p:cNvGrpSpPr>
            <a:grpSpLocks/>
          </p:cNvGrpSpPr>
          <p:nvPr/>
        </p:nvGrpSpPr>
        <p:grpSpPr bwMode="auto">
          <a:xfrm>
            <a:off x="285750" y="5429250"/>
            <a:ext cx="8858250" cy="901700"/>
            <a:chOff x="285745" y="5429264"/>
            <a:chExt cx="8858255" cy="901719"/>
          </a:xfrm>
        </p:grpSpPr>
        <p:graphicFrame>
          <p:nvGraphicFramePr>
            <p:cNvPr id="35860" name="Object 22"/>
            <p:cNvGraphicFramePr>
              <a:graphicFrameLocks noChangeAspect="1"/>
            </p:cNvGraphicFramePr>
            <p:nvPr/>
          </p:nvGraphicFramePr>
          <p:xfrm>
            <a:off x="6858016" y="5473718"/>
            <a:ext cx="547688" cy="527050"/>
          </p:xfrm>
          <a:graphic>
            <a:graphicData uri="http://schemas.openxmlformats.org/presentationml/2006/ole">
              <p:oleObj spid="_x0000_s13316" name="Equation" r:id="rId7" imgW="266469" imgH="253780" progId="">
                <p:embed/>
              </p:oleObj>
            </a:graphicData>
          </a:graphic>
        </p:graphicFrame>
        <p:grpSp>
          <p:nvGrpSpPr>
            <p:cNvPr id="5" name="Group 31"/>
            <p:cNvGrpSpPr>
              <a:grpSpLocks/>
            </p:cNvGrpSpPr>
            <p:nvPr/>
          </p:nvGrpSpPr>
          <p:grpSpPr bwMode="auto">
            <a:xfrm>
              <a:off x="285745" y="5429264"/>
              <a:ext cx="8858255" cy="901719"/>
              <a:chOff x="428596" y="5357826"/>
              <a:chExt cx="8858255" cy="901719"/>
            </a:xfrm>
          </p:grpSpPr>
          <p:graphicFrame>
            <p:nvGraphicFramePr>
              <p:cNvPr id="35862" name="Object 21"/>
              <p:cNvGraphicFramePr>
                <a:graphicFrameLocks noChangeAspect="1"/>
              </p:cNvGraphicFramePr>
              <p:nvPr/>
            </p:nvGraphicFramePr>
            <p:xfrm>
              <a:off x="1238250" y="5357826"/>
              <a:ext cx="583532" cy="428612"/>
            </p:xfrm>
            <a:graphic>
              <a:graphicData uri="http://schemas.openxmlformats.org/presentationml/2006/ole">
                <p:oleObj spid="_x0000_s13317" name="Equation" r:id="rId8" imgW="342751" imgH="253890" progId="">
                  <p:embed/>
                </p:oleObj>
              </a:graphicData>
            </a:graphic>
          </p:graphicFrame>
          <p:sp>
            <p:nvSpPr>
              <p:cNvPr id="35863" name="Text Box 7"/>
              <p:cNvSpPr txBox="1">
                <a:spLocks noChangeArrowheads="1"/>
              </p:cNvSpPr>
              <p:nvPr/>
            </p:nvSpPr>
            <p:spPr bwMode="auto">
              <a:xfrm>
                <a:off x="428596" y="5428548"/>
                <a:ext cx="8858255" cy="830997"/>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که در این معادله        تانسور تنش حاصل از اعمال سیستم بارگذاری دوم و          تانسور کرنش حاصل از اعمال سیستم اول بارگذاری است.</a:t>
                </a:r>
                <a:endParaRPr lang="en-US"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anim calcmode="lin" valueType="num">
                                      <p:cBhvr additive="base">
                                        <p:cTn id="7"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0">
                                            <p:txEl>
                                              <p:pRg st="0" end="0"/>
                                            </p:txEl>
                                          </p:spTgt>
                                        </p:tgtEl>
                                        <p:attrNameLst>
                                          <p:attrName>style.visibility</p:attrName>
                                        </p:attrNameLst>
                                      </p:cBhvr>
                                      <p:to>
                                        <p:strVal val="visible"/>
                                      </p:to>
                                    </p:set>
                                    <p:anim calcmode="lin" valueType="num">
                                      <p:cBhvr additive="base">
                                        <p:cTn id="13"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 presetClass="entr" presetSubtype="10" fill="hold" nodeType="clickEffect">
                                  <p:stCondLst>
                                    <p:cond delay="0"/>
                                  </p:stCondLst>
                                  <p:childTnLst>
                                    <p:set>
                                      <p:cBhvr>
                                        <p:cTn id="18" dur="1" fill="hold">
                                          <p:stCondLst>
                                            <p:cond delay="0"/>
                                          </p:stCondLst>
                                        </p:cTn>
                                        <p:tgtEl>
                                          <p:spTgt spid="172038"/>
                                        </p:tgtEl>
                                        <p:attrNameLst>
                                          <p:attrName>style.visibility</p:attrName>
                                        </p:attrNameLst>
                                      </p:cBhvr>
                                      <p:to>
                                        <p:strVal val="visible"/>
                                      </p:to>
                                    </p:set>
                                    <p:animEffect transition="in" filter="checkerboard(across)">
                                      <p:cBhvr>
                                        <p:cTn id="19" dur="500"/>
                                        <p:tgtEl>
                                          <p:spTgt spid="172038"/>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 presetClass="entr" presetSubtype="10" fill="hold" nodeType="click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checkerboard(across)">
                                      <p:cBhvr>
                                        <p:cTn id="24" dur="500"/>
                                        <p:tgtEl>
                                          <p:spTgt spid="2"/>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26">
                                            <p:txEl>
                                              <p:pRg st="0" end="0"/>
                                            </p:txEl>
                                          </p:spTgt>
                                        </p:tgtEl>
                                        <p:attrNameLst>
                                          <p:attrName>style.visibility</p:attrName>
                                        </p:attrNameLst>
                                      </p:cBhvr>
                                      <p:to>
                                        <p:strVal val="visible"/>
                                      </p:to>
                                    </p:set>
                                    <p:anim calcmode="lin" valueType="num">
                                      <p:cBhvr additive="base">
                                        <p:cTn id="29" dur="500" fill="hold"/>
                                        <p:tgtEl>
                                          <p:spTgt spid="26">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2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72041"/>
                                        </p:tgtEl>
                                        <p:attrNameLst>
                                          <p:attrName>style.visibility</p:attrName>
                                        </p:attrNameLst>
                                      </p:cBhvr>
                                      <p:to>
                                        <p:strVal val="visible"/>
                                      </p:to>
                                    </p:set>
                                    <p:anim calcmode="lin" valueType="num">
                                      <p:cBhvr additive="base">
                                        <p:cTn id="35" dur="500" fill="hold"/>
                                        <p:tgtEl>
                                          <p:spTgt spid="172041"/>
                                        </p:tgtEl>
                                        <p:attrNameLst>
                                          <p:attrName>ppt_x</p:attrName>
                                        </p:attrNameLst>
                                      </p:cBhvr>
                                      <p:tavLst>
                                        <p:tav tm="0">
                                          <p:val>
                                            <p:strVal val="#ppt_x"/>
                                          </p:val>
                                        </p:tav>
                                        <p:tav tm="100000">
                                          <p:val>
                                            <p:strVal val="#ppt_x"/>
                                          </p:val>
                                        </p:tav>
                                      </p:tavLst>
                                    </p:anim>
                                    <p:anim calcmode="lin" valueType="num">
                                      <p:cBhvr additive="base">
                                        <p:cTn id="36" dur="500" fill="hold"/>
                                        <p:tgtEl>
                                          <p:spTgt spid="172041"/>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5" presetClass="entr" presetSubtype="1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checkerboard(across)">
                                      <p:cBhvr>
                                        <p:cTn id="41"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29152B7C-6FCF-47A0-A82B-A81B6A998409}" type="slidenum">
              <a:rPr lang="ar-SA" altLang="en-US" sz="1400" smtClean="0">
                <a:solidFill>
                  <a:schemeClr val="tx1"/>
                </a:solidFill>
                <a:cs typeface="Times New Roman" pitchFamily="18" charset="0"/>
              </a:rPr>
              <a:pPr/>
              <a:t>19</a:t>
            </a:fld>
            <a:endParaRPr lang="en-US" altLang="en-US" sz="1400" smtClean="0">
              <a:solidFill>
                <a:schemeClr val="tx1"/>
              </a:solidFill>
              <a:cs typeface="Times New Roman" pitchFamily="18" charset="0"/>
            </a:endParaRPr>
          </a:p>
        </p:txBody>
      </p:sp>
      <p:sp>
        <p:nvSpPr>
          <p:cNvPr id="36867"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36868"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73062" name="Rectangle 6"/>
          <p:cNvSpPr>
            <a:spLocks noChangeArrowheads="1"/>
          </p:cNvSpPr>
          <p:nvPr/>
        </p:nvSpPr>
        <p:spPr bwMode="auto">
          <a:xfrm>
            <a:off x="0" y="1000125"/>
            <a:ext cx="8929688" cy="830263"/>
          </a:xfrm>
          <a:prstGeom prst="rect">
            <a:avLst/>
          </a:prstGeom>
          <a:noFill/>
          <a:ln w="9525" algn="ctr">
            <a:noFill/>
            <a:miter lim="800000"/>
            <a:headEnd/>
            <a:tailEnd/>
          </a:ln>
        </p:spPr>
        <p:txBody>
          <a:bodyPr anchor="ctr">
            <a:spAutoFit/>
          </a:bodyPr>
          <a:lstStyle/>
          <a:p>
            <a:pPr algn="justLow" rtl="1"/>
            <a:r>
              <a:rPr lang="fa-IR" altLang="en-US"/>
              <a:t>با در نظر داشتن رابطه کلی تنش-کرنش و متقارن بودن تانسور  </a:t>
            </a:r>
            <a:r>
              <a:rPr lang="en-US" altLang="en-US" i="1"/>
              <a:t>C</a:t>
            </a:r>
            <a:r>
              <a:rPr lang="en-US" altLang="en-US" i="1" baseline="-25000"/>
              <a:t>ijkl</a:t>
            </a:r>
            <a:r>
              <a:rPr lang="fa-IR" altLang="en-US" i="1"/>
              <a:t> </a:t>
            </a:r>
            <a:r>
              <a:rPr lang="fa-IR" altLang="en-US"/>
              <a:t>نسبت به دو اندیس اول و آخر می توان نوشت: </a:t>
            </a:r>
          </a:p>
        </p:txBody>
      </p:sp>
      <p:sp>
        <p:nvSpPr>
          <p:cNvPr id="36870" name="Rectangle 8"/>
          <p:cNvSpPr>
            <a:spLocks noChangeArrowheads="1"/>
          </p:cNvSpPr>
          <p:nvPr/>
        </p:nvSpPr>
        <p:spPr bwMode="auto">
          <a:xfrm>
            <a:off x="0" y="32385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3063" name="Object 7"/>
          <p:cNvGraphicFramePr>
            <a:graphicFrameLocks noChangeAspect="1"/>
          </p:cNvGraphicFramePr>
          <p:nvPr/>
        </p:nvGraphicFramePr>
        <p:xfrm>
          <a:off x="4643438" y="3286125"/>
          <a:ext cx="3417887" cy="654050"/>
        </p:xfrm>
        <a:graphic>
          <a:graphicData uri="http://schemas.openxmlformats.org/presentationml/2006/ole">
            <p:oleObj spid="_x0000_s14338" name="Equation" r:id="rId3" imgW="1993900" imgH="381000" progId="">
              <p:embed/>
            </p:oleObj>
          </a:graphicData>
        </a:graphic>
      </p:graphicFrame>
      <p:sp>
        <p:nvSpPr>
          <p:cNvPr id="36872" name="Rectangle 9"/>
          <p:cNvSpPr>
            <a:spLocks noChangeArrowheads="1"/>
          </p:cNvSpPr>
          <p:nvPr/>
        </p:nvSpPr>
        <p:spPr bwMode="auto">
          <a:xfrm>
            <a:off x="0" y="36195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36873" name="Rectangle 11"/>
          <p:cNvSpPr>
            <a:spLocks noChangeArrowheads="1"/>
          </p:cNvSpPr>
          <p:nvPr/>
        </p:nvSpPr>
        <p:spPr bwMode="auto">
          <a:xfrm>
            <a:off x="0" y="32385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3066" name="Object 10"/>
          <p:cNvGraphicFramePr>
            <a:graphicFrameLocks noChangeAspect="1"/>
          </p:cNvGraphicFramePr>
          <p:nvPr/>
        </p:nvGraphicFramePr>
        <p:xfrm>
          <a:off x="4572000" y="4000500"/>
          <a:ext cx="3668713" cy="654050"/>
        </p:xfrm>
        <a:graphic>
          <a:graphicData uri="http://schemas.openxmlformats.org/presentationml/2006/ole">
            <p:oleObj spid="_x0000_s14339" name="Equation" r:id="rId4" imgW="2133600" imgH="381000" progId="">
              <p:embed/>
            </p:oleObj>
          </a:graphicData>
        </a:graphic>
      </p:graphicFrame>
      <p:sp>
        <p:nvSpPr>
          <p:cNvPr id="36875" name="Rectangle 12"/>
          <p:cNvSpPr>
            <a:spLocks noChangeArrowheads="1"/>
          </p:cNvSpPr>
          <p:nvPr/>
        </p:nvSpPr>
        <p:spPr bwMode="auto">
          <a:xfrm>
            <a:off x="0" y="36195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73069" name="Text Box 13"/>
          <p:cNvSpPr txBox="1">
            <a:spLocks noChangeArrowheads="1"/>
          </p:cNvSpPr>
          <p:nvPr/>
        </p:nvSpPr>
        <p:spPr bwMode="auto">
          <a:xfrm>
            <a:off x="873125" y="2714625"/>
            <a:ext cx="8056563" cy="461963"/>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بنابر این سمت راست معادلات اصل کار مجازی در دو حالت مذکور عبارتند از:</a:t>
            </a:r>
            <a:endParaRPr lang="en-US" altLang="en-US"/>
          </a:p>
        </p:txBody>
      </p:sp>
      <p:sp>
        <p:nvSpPr>
          <p:cNvPr id="36877" name="Rectangle 15"/>
          <p:cNvSpPr>
            <a:spLocks noChangeArrowheads="1"/>
          </p:cNvSpPr>
          <p:nvPr/>
        </p:nvSpPr>
        <p:spPr bwMode="auto">
          <a:xfrm>
            <a:off x="0" y="33004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3070" name="Object 14"/>
          <p:cNvGraphicFramePr>
            <a:graphicFrameLocks noChangeAspect="1"/>
          </p:cNvGraphicFramePr>
          <p:nvPr/>
        </p:nvGraphicFramePr>
        <p:xfrm>
          <a:off x="3214688" y="5572125"/>
          <a:ext cx="3187700" cy="596900"/>
        </p:xfrm>
        <a:graphic>
          <a:graphicData uri="http://schemas.openxmlformats.org/presentationml/2006/ole">
            <p:oleObj spid="_x0000_s14340" name="Equation" r:id="rId5" imgW="1447172" imgH="266584" progId="">
              <p:embed/>
            </p:oleObj>
          </a:graphicData>
        </a:graphic>
      </p:graphicFrame>
      <p:sp>
        <p:nvSpPr>
          <p:cNvPr id="36879" name="Rectangle 16"/>
          <p:cNvSpPr>
            <a:spLocks noChangeArrowheads="1"/>
          </p:cNvSpPr>
          <p:nvPr/>
        </p:nvSpPr>
        <p:spPr bwMode="auto">
          <a:xfrm>
            <a:off x="0" y="35575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2045" name="Object 13"/>
          <p:cNvGraphicFramePr>
            <a:graphicFrameLocks noChangeAspect="1"/>
          </p:cNvGraphicFramePr>
          <p:nvPr/>
        </p:nvGraphicFramePr>
        <p:xfrm>
          <a:off x="2198688" y="1500188"/>
          <a:ext cx="3632200" cy="561975"/>
        </p:xfrm>
        <a:graphic>
          <a:graphicData uri="http://schemas.openxmlformats.org/presentationml/2006/ole">
            <p:oleObj spid="_x0000_s14341" name="Equation" r:id="rId6" imgW="1663700" imgH="254000" progId="">
              <p:embed/>
            </p:oleObj>
          </a:graphicData>
        </a:graphic>
      </p:graphicFrame>
      <p:graphicFrame>
        <p:nvGraphicFramePr>
          <p:cNvPr id="172048" name="Object 16"/>
          <p:cNvGraphicFramePr>
            <a:graphicFrameLocks noChangeAspect="1"/>
          </p:cNvGraphicFramePr>
          <p:nvPr/>
        </p:nvGraphicFramePr>
        <p:xfrm>
          <a:off x="2811463" y="2143125"/>
          <a:ext cx="2127250" cy="520700"/>
        </p:xfrm>
        <a:graphic>
          <a:graphicData uri="http://schemas.openxmlformats.org/presentationml/2006/ole">
            <p:oleObj spid="_x0000_s14342" name="Equation" r:id="rId7" imgW="1054100" imgH="254000" progId="">
              <p:embed/>
            </p:oleObj>
          </a:graphicData>
        </a:graphic>
      </p:graphicFrame>
      <p:sp>
        <p:nvSpPr>
          <p:cNvPr id="18" name="Text Box 13"/>
          <p:cNvSpPr txBox="1">
            <a:spLocks noChangeArrowheads="1"/>
          </p:cNvSpPr>
          <p:nvPr/>
        </p:nvSpPr>
        <p:spPr bwMode="auto">
          <a:xfrm>
            <a:off x="785813" y="4895850"/>
            <a:ext cx="8056562" cy="461963"/>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مشاهده می شود که طرفین سمت راست این روابط یکسان می باشند. بنابر این داریم:</a:t>
            </a:r>
            <a:endParaRPr lang="en-US" altLang="en-US"/>
          </a:p>
        </p:txBody>
      </p:sp>
      <p:graphicFrame>
        <p:nvGraphicFramePr>
          <p:cNvPr id="2" name="Object 6"/>
          <p:cNvGraphicFramePr>
            <a:graphicFrameLocks noChangeAspect="1"/>
          </p:cNvGraphicFramePr>
          <p:nvPr/>
        </p:nvGraphicFramePr>
        <p:xfrm>
          <a:off x="284163" y="3286125"/>
          <a:ext cx="3024187" cy="579438"/>
        </p:xfrm>
        <a:graphic>
          <a:graphicData uri="http://schemas.openxmlformats.org/presentationml/2006/ole">
            <p:oleObj spid="_x0000_s14343" name="Equation" r:id="rId8" imgW="1638300" imgH="279400" progId="">
              <p:embed/>
            </p:oleObj>
          </a:graphicData>
        </a:graphic>
      </p:graphicFrame>
      <p:graphicFrame>
        <p:nvGraphicFramePr>
          <p:cNvPr id="3" name="Object 9"/>
          <p:cNvGraphicFramePr>
            <a:graphicFrameLocks noChangeAspect="1"/>
          </p:cNvGraphicFramePr>
          <p:nvPr/>
        </p:nvGraphicFramePr>
        <p:xfrm>
          <a:off x="120650" y="3929063"/>
          <a:ext cx="3259138" cy="579437"/>
        </p:xfrm>
        <a:graphic>
          <a:graphicData uri="http://schemas.openxmlformats.org/presentationml/2006/ole">
            <p:oleObj spid="_x0000_s14344" name="Equation" r:id="rId9" imgW="1701800" imgH="2794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3062"/>
                                        </p:tgtEl>
                                        <p:attrNameLst>
                                          <p:attrName>style.visibility</p:attrName>
                                        </p:attrNameLst>
                                      </p:cBhvr>
                                      <p:to>
                                        <p:strVal val="visible"/>
                                      </p:to>
                                    </p:set>
                                    <p:anim calcmode="lin" valueType="num">
                                      <p:cBhvr additive="base">
                                        <p:cTn id="7" dur="500" fill="hold"/>
                                        <p:tgtEl>
                                          <p:spTgt spid="173062"/>
                                        </p:tgtEl>
                                        <p:attrNameLst>
                                          <p:attrName>ppt_x</p:attrName>
                                        </p:attrNameLst>
                                      </p:cBhvr>
                                      <p:tavLst>
                                        <p:tav tm="0">
                                          <p:val>
                                            <p:strVal val="#ppt_x"/>
                                          </p:val>
                                        </p:tav>
                                        <p:tav tm="100000">
                                          <p:val>
                                            <p:strVal val="#ppt_x"/>
                                          </p:val>
                                        </p:tav>
                                      </p:tavLst>
                                    </p:anim>
                                    <p:anim calcmode="lin" valueType="num">
                                      <p:cBhvr additive="base">
                                        <p:cTn id="8" dur="500" fill="hold"/>
                                        <p:tgtEl>
                                          <p:spTgt spid="17306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172045"/>
                                        </p:tgtEl>
                                        <p:attrNameLst>
                                          <p:attrName>style.visibility</p:attrName>
                                        </p:attrNameLst>
                                      </p:cBhvr>
                                      <p:to>
                                        <p:strVal val="visible"/>
                                      </p:to>
                                    </p:set>
                                    <p:animEffect transition="in" filter="checkerboard(across)">
                                      <p:cBhvr>
                                        <p:cTn id="13" dur="500"/>
                                        <p:tgtEl>
                                          <p:spTgt spid="17204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172048"/>
                                        </p:tgtEl>
                                        <p:attrNameLst>
                                          <p:attrName>style.visibility</p:attrName>
                                        </p:attrNameLst>
                                      </p:cBhvr>
                                      <p:to>
                                        <p:strVal val="visible"/>
                                      </p:to>
                                    </p:set>
                                    <p:animEffect transition="in" filter="checkerboard(across)">
                                      <p:cBhvr>
                                        <p:cTn id="18" dur="500"/>
                                        <p:tgtEl>
                                          <p:spTgt spid="172048"/>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73069"/>
                                        </p:tgtEl>
                                        <p:attrNameLst>
                                          <p:attrName>style.visibility</p:attrName>
                                        </p:attrNameLst>
                                      </p:cBhvr>
                                      <p:to>
                                        <p:strVal val="visible"/>
                                      </p:to>
                                    </p:set>
                                    <p:anim calcmode="lin" valueType="num">
                                      <p:cBhvr additive="base">
                                        <p:cTn id="23" dur="500" fill="hold"/>
                                        <p:tgtEl>
                                          <p:spTgt spid="173069"/>
                                        </p:tgtEl>
                                        <p:attrNameLst>
                                          <p:attrName>ppt_x</p:attrName>
                                        </p:attrNameLst>
                                      </p:cBhvr>
                                      <p:tavLst>
                                        <p:tav tm="0">
                                          <p:val>
                                            <p:strVal val="#ppt_x"/>
                                          </p:val>
                                        </p:tav>
                                        <p:tav tm="100000">
                                          <p:val>
                                            <p:strVal val="#ppt_x"/>
                                          </p:val>
                                        </p:tav>
                                      </p:tavLst>
                                    </p:anim>
                                    <p:anim calcmode="lin" valueType="num">
                                      <p:cBhvr additive="base">
                                        <p:cTn id="24" dur="500" fill="hold"/>
                                        <p:tgtEl>
                                          <p:spTgt spid="173069"/>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5" presetClass="entr" presetSubtype="1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checkerboard(across)">
                                      <p:cBhvr>
                                        <p:cTn id="29" dur="500"/>
                                        <p:tgtEl>
                                          <p:spTgt spid="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5" presetClass="entr" presetSubtype="10" fill="hold" nodeType="clickEffect">
                                  <p:stCondLst>
                                    <p:cond delay="0"/>
                                  </p:stCondLst>
                                  <p:childTnLst>
                                    <p:set>
                                      <p:cBhvr>
                                        <p:cTn id="33" dur="1" fill="hold">
                                          <p:stCondLst>
                                            <p:cond delay="0"/>
                                          </p:stCondLst>
                                        </p:cTn>
                                        <p:tgtEl>
                                          <p:spTgt spid="173063"/>
                                        </p:tgtEl>
                                        <p:attrNameLst>
                                          <p:attrName>style.visibility</p:attrName>
                                        </p:attrNameLst>
                                      </p:cBhvr>
                                      <p:to>
                                        <p:strVal val="visible"/>
                                      </p:to>
                                    </p:set>
                                    <p:animEffect transition="in" filter="checkerboard(across)">
                                      <p:cBhvr>
                                        <p:cTn id="34" dur="500"/>
                                        <p:tgtEl>
                                          <p:spTgt spid="17306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4"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 calcmode="lin" valueType="num">
                                      <p:cBhvr additive="base">
                                        <p:cTn id="39" dur="500" fill="hold"/>
                                        <p:tgtEl>
                                          <p:spTgt spid="3"/>
                                        </p:tgtEl>
                                        <p:attrNameLst>
                                          <p:attrName>ppt_x</p:attrName>
                                        </p:attrNameLst>
                                      </p:cBhvr>
                                      <p:tavLst>
                                        <p:tav tm="0">
                                          <p:val>
                                            <p:strVal val="#ppt_x"/>
                                          </p:val>
                                        </p:tav>
                                        <p:tav tm="100000">
                                          <p:val>
                                            <p:strVal val="#ppt_x"/>
                                          </p:val>
                                        </p:tav>
                                      </p:tavLst>
                                    </p:anim>
                                    <p:anim calcmode="lin" valueType="num">
                                      <p:cBhvr additive="base">
                                        <p:cTn id="4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5" presetClass="entr" presetSubtype="10" fill="hold" nodeType="clickEffect">
                                  <p:stCondLst>
                                    <p:cond delay="0"/>
                                  </p:stCondLst>
                                  <p:childTnLst>
                                    <p:set>
                                      <p:cBhvr>
                                        <p:cTn id="44" dur="1" fill="hold">
                                          <p:stCondLst>
                                            <p:cond delay="0"/>
                                          </p:stCondLst>
                                        </p:cTn>
                                        <p:tgtEl>
                                          <p:spTgt spid="173066"/>
                                        </p:tgtEl>
                                        <p:attrNameLst>
                                          <p:attrName>style.visibility</p:attrName>
                                        </p:attrNameLst>
                                      </p:cBhvr>
                                      <p:to>
                                        <p:strVal val="visible"/>
                                      </p:to>
                                    </p:set>
                                    <p:animEffect transition="in" filter="checkerboard(across)">
                                      <p:cBhvr>
                                        <p:cTn id="45" dur="500"/>
                                        <p:tgtEl>
                                          <p:spTgt spid="173066"/>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additive="base">
                                        <p:cTn id="50" dur="500" fill="hold"/>
                                        <p:tgtEl>
                                          <p:spTgt spid="18"/>
                                        </p:tgtEl>
                                        <p:attrNameLst>
                                          <p:attrName>ppt_x</p:attrName>
                                        </p:attrNameLst>
                                      </p:cBhvr>
                                      <p:tavLst>
                                        <p:tav tm="0">
                                          <p:val>
                                            <p:strVal val="#ppt_x"/>
                                          </p:val>
                                        </p:tav>
                                        <p:tav tm="100000">
                                          <p:val>
                                            <p:strVal val="#ppt_x"/>
                                          </p:val>
                                        </p:tav>
                                      </p:tavLst>
                                    </p:anim>
                                    <p:anim calcmode="lin" valueType="num">
                                      <p:cBhvr additive="base">
                                        <p:cTn id="51"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5" presetClass="entr" presetSubtype="10" fill="hold" nodeType="clickEffect">
                                  <p:stCondLst>
                                    <p:cond delay="0"/>
                                  </p:stCondLst>
                                  <p:childTnLst>
                                    <p:set>
                                      <p:cBhvr>
                                        <p:cTn id="55" dur="1" fill="hold">
                                          <p:stCondLst>
                                            <p:cond delay="0"/>
                                          </p:stCondLst>
                                        </p:cTn>
                                        <p:tgtEl>
                                          <p:spTgt spid="173070"/>
                                        </p:tgtEl>
                                        <p:attrNameLst>
                                          <p:attrName>style.visibility</p:attrName>
                                        </p:attrNameLst>
                                      </p:cBhvr>
                                      <p:to>
                                        <p:strVal val="visible"/>
                                      </p:to>
                                    </p:set>
                                    <p:animEffect transition="in" filter="checkerboard(across)">
                                      <p:cBhvr>
                                        <p:cTn id="56" dur="500"/>
                                        <p:tgtEl>
                                          <p:spTgt spid="1730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3062" grpId="0"/>
      <p:bldP spid="173069"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2997200" y="2963863"/>
            <a:ext cx="3170238" cy="1889125"/>
          </a:xfrm>
        </p:spPr>
        <p:txBody>
          <a:bodyPr>
            <a:noAutofit/>
          </a:bodyPr>
          <a:lstStyle/>
          <a:p>
            <a:pPr algn="ctr" eaLnBrk="1" hangingPunct="1">
              <a:lnSpc>
                <a:spcPct val="150000"/>
              </a:lnSpc>
            </a:pPr>
            <a:r>
              <a:rPr lang="fa-IR" sz="7200" b="1" dirty="0" smtClean="0">
                <a:latin typeface="IranNastaliq" pitchFamily="18" charset="0"/>
                <a:cs typeface="IranNastaliq" pitchFamily="18" charset="0"/>
              </a:rPr>
              <a:t>تجزیه و تحلیل موضوع روش هاي انرژي</a:t>
            </a:r>
            <a:br>
              <a:rPr lang="fa-IR" sz="7200" b="1" dirty="0" smtClean="0">
                <a:latin typeface="IranNastaliq" pitchFamily="18" charset="0"/>
                <a:cs typeface="IranNastaliq" pitchFamily="18" charset="0"/>
              </a:rPr>
            </a:br>
            <a:endParaRPr lang="fa-IR" sz="7200" b="1" dirty="0" smtClean="0">
              <a:latin typeface="IranNastaliq" pitchFamily="18" charset="0"/>
              <a:cs typeface="IranNastaliq" pitchFamily="18"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098B31EE-D6FA-46CE-B09A-4B4BD485ACDE}" type="slidenum">
              <a:rPr lang="ar-SA" altLang="en-US" sz="1400" smtClean="0">
                <a:solidFill>
                  <a:schemeClr val="tx1"/>
                </a:solidFill>
                <a:cs typeface="Times New Roman" pitchFamily="18" charset="0"/>
              </a:rPr>
              <a:pPr/>
              <a:t>20</a:t>
            </a:fld>
            <a:endParaRPr lang="en-US" altLang="en-US" sz="1400" smtClean="0">
              <a:solidFill>
                <a:schemeClr val="tx1"/>
              </a:solidFill>
              <a:cs typeface="Times New Roman" pitchFamily="18" charset="0"/>
            </a:endParaRPr>
          </a:p>
        </p:txBody>
      </p:sp>
      <p:sp>
        <p:nvSpPr>
          <p:cNvPr id="37891" name="Rectangle 4"/>
          <p:cNvSpPr>
            <a:spLocks noChangeArrowheads="1"/>
          </p:cNvSpPr>
          <p:nvPr/>
        </p:nvSpPr>
        <p:spPr bwMode="auto">
          <a:xfrm>
            <a:off x="714375" y="142875"/>
            <a:ext cx="8229600" cy="490538"/>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37892" name="Line 5"/>
          <p:cNvSpPr>
            <a:spLocks noChangeShapeType="1"/>
          </p:cNvSpPr>
          <p:nvPr/>
        </p:nvSpPr>
        <p:spPr bwMode="auto">
          <a:xfrm flipH="1">
            <a:off x="142875" y="714375"/>
            <a:ext cx="8748713" cy="0"/>
          </a:xfrm>
          <a:prstGeom prst="line">
            <a:avLst/>
          </a:prstGeom>
          <a:noFill/>
          <a:ln w="38100">
            <a:solidFill>
              <a:srgbClr val="FF9966"/>
            </a:solidFill>
            <a:round/>
            <a:headEnd type="none" w="sm" len="sm"/>
            <a:tailEnd type="none" w="sm" len="sm"/>
          </a:ln>
        </p:spPr>
        <p:txBody>
          <a:bodyPr wrap="none"/>
          <a:lstStyle/>
          <a:p>
            <a:endParaRPr lang="en-US"/>
          </a:p>
        </p:txBody>
      </p:sp>
      <p:sp>
        <p:nvSpPr>
          <p:cNvPr id="174086" name="Rectangle 6"/>
          <p:cNvSpPr>
            <a:spLocks noChangeArrowheads="1"/>
          </p:cNvSpPr>
          <p:nvPr/>
        </p:nvSpPr>
        <p:spPr bwMode="auto">
          <a:xfrm>
            <a:off x="2500313" y="1500188"/>
            <a:ext cx="6461125" cy="457200"/>
          </a:xfrm>
          <a:prstGeom prst="rect">
            <a:avLst/>
          </a:prstGeom>
          <a:noFill/>
          <a:ln w="9525" algn="ctr">
            <a:noFill/>
            <a:miter lim="800000"/>
            <a:headEnd/>
            <a:tailEnd/>
          </a:ln>
        </p:spPr>
        <p:txBody>
          <a:bodyPr wrap="none" anchor="ctr">
            <a:spAutoFit/>
          </a:bodyPr>
          <a:lstStyle/>
          <a:p>
            <a:pPr algn="justLow" rtl="1"/>
            <a:r>
              <a:rPr lang="fa-IR" altLang="en-US"/>
              <a:t>معادله فوق تحت عنوان قانون بتي به صورت زير بيان مي شود:</a:t>
            </a:r>
          </a:p>
        </p:txBody>
      </p:sp>
      <p:sp>
        <p:nvSpPr>
          <p:cNvPr id="174088" name="Text Box 8"/>
          <p:cNvSpPr txBox="1">
            <a:spLocks noChangeArrowheads="1"/>
          </p:cNvSpPr>
          <p:nvPr/>
        </p:nvSpPr>
        <p:spPr bwMode="auto">
          <a:xfrm>
            <a:off x="357188" y="1928813"/>
            <a:ext cx="8496300" cy="2227262"/>
          </a:xfrm>
          <a:prstGeom prst="rect">
            <a:avLst/>
          </a:prstGeom>
          <a:noFill/>
          <a:ln w="9525" algn="ctr">
            <a:noFill/>
            <a:miter lim="800000"/>
            <a:headEnd/>
            <a:tailEnd/>
          </a:ln>
        </p:spPr>
        <p:txBody>
          <a:bodyPr>
            <a:spAutoFit/>
          </a:bodyPr>
          <a:lstStyle/>
          <a:p>
            <a:pPr algn="ctr" rtl="1" eaLnBrk="1" hangingPunct="1">
              <a:spcBef>
                <a:spcPct val="50000"/>
              </a:spcBef>
            </a:pPr>
            <a:r>
              <a:rPr lang="fa-IR" altLang="en-US" sz="2800">
                <a:solidFill>
                  <a:srgbClr val="FFFF00"/>
                </a:solidFill>
              </a:rPr>
              <a:t>در يك جسم ارتجاعي خطي با دو سيستم بارگذاري متعادل متفاوت 1 و 2 که تغيير مكان هاي حاصل نيز به ترتيب با 1 و 2 علامت گذاري مي شود، كار انجام يافته توسط سيستم نيروهاي 1 در طي تغيير مكان هاي حاصل از سيستم بارگذاري 2، مساوي است با كار انجام يافته توسط سيستم نيروهاي 2 در طي تغيير مكان هاي حاصل از سيستم بارگذاري 1.</a:t>
            </a:r>
            <a:endParaRPr lang="en-US" altLang="en-US" sz="2800">
              <a:solidFill>
                <a:srgbClr val="FFFF00"/>
              </a:solidFill>
            </a:endParaRPr>
          </a:p>
        </p:txBody>
      </p:sp>
      <p:sp>
        <p:nvSpPr>
          <p:cNvPr id="174089" name="Rectangle 9"/>
          <p:cNvSpPr>
            <a:spLocks noChangeArrowheads="1"/>
          </p:cNvSpPr>
          <p:nvPr/>
        </p:nvSpPr>
        <p:spPr bwMode="auto">
          <a:xfrm>
            <a:off x="428625" y="4143375"/>
            <a:ext cx="8462963" cy="830263"/>
          </a:xfrm>
          <a:prstGeom prst="rect">
            <a:avLst/>
          </a:prstGeom>
          <a:noFill/>
          <a:ln w="9525" algn="ctr">
            <a:noFill/>
            <a:miter lim="800000"/>
            <a:headEnd/>
            <a:tailEnd/>
          </a:ln>
        </p:spPr>
        <p:txBody>
          <a:bodyPr anchor="ctr">
            <a:spAutoFit/>
          </a:bodyPr>
          <a:lstStyle/>
          <a:p>
            <a:pPr algn="justLow" rtl="1"/>
            <a:r>
              <a:rPr lang="fa-IR" altLang="en-US"/>
              <a:t>حالت خاص قانون بتي، به عنوان معادله متقابل ماكسول شناخته مي شود كه به صورت زير تعريف مي گردد:</a:t>
            </a:r>
          </a:p>
        </p:txBody>
      </p:sp>
      <p:sp>
        <p:nvSpPr>
          <p:cNvPr id="174090" name="Text Box 10"/>
          <p:cNvSpPr txBox="1">
            <a:spLocks noChangeArrowheads="1"/>
          </p:cNvSpPr>
          <p:nvPr/>
        </p:nvSpPr>
        <p:spPr bwMode="auto">
          <a:xfrm>
            <a:off x="428625" y="5000625"/>
            <a:ext cx="8424863" cy="1384300"/>
          </a:xfrm>
          <a:prstGeom prst="rect">
            <a:avLst/>
          </a:prstGeom>
          <a:noFill/>
          <a:ln w="9525" algn="ctr">
            <a:noFill/>
            <a:miter lim="800000"/>
            <a:headEnd/>
            <a:tailEnd/>
          </a:ln>
        </p:spPr>
        <p:txBody>
          <a:bodyPr>
            <a:spAutoFit/>
          </a:bodyPr>
          <a:lstStyle/>
          <a:p>
            <a:pPr algn="ctr" rtl="1" eaLnBrk="1" hangingPunct="1">
              <a:spcBef>
                <a:spcPct val="50000"/>
              </a:spcBef>
            </a:pPr>
            <a:r>
              <a:rPr lang="fa-IR" altLang="en-US" sz="2800">
                <a:solidFill>
                  <a:srgbClr val="FFFF00"/>
                </a:solidFill>
              </a:rPr>
              <a:t>در يك جسم ارتجاعي خطي، تغيير مكان نقطه </a:t>
            </a:r>
            <a:r>
              <a:rPr lang="en-US" altLang="en-US" sz="2800">
                <a:solidFill>
                  <a:srgbClr val="FFFF00"/>
                </a:solidFill>
              </a:rPr>
              <a:t> </a:t>
            </a:r>
            <a:r>
              <a:rPr lang="en-US" altLang="en-US" sz="2800" i="1">
                <a:solidFill>
                  <a:srgbClr val="FFFF00"/>
                </a:solidFill>
              </a:rPr>
              <a:t>i</a:t>
            </a:r>
            <a:r>
              <a:rPr lang="fa-IR" altLang="en-US" sz="2800">
                <a:solidFill>
                  <a:srgbClr val="FFFF00"/>
                </a:solidFill>
              </a:rPr>
              <a:t>‌براثر اعمال نيروي واحد در نقطه </a:t>
            </a:r>
            <a:r>
              <a:rPr lang="en-US" altLang="en-US" sz="2800" i="1">
                <a:solidFill>
                  <a:srgbClr val="FFFF00"/>
                </a:solidFill>
              </a:rPr>
              <a:t>j</a:t>
            </a:r>
            <a:r>
              <a:rPr lang="fa-IR" altLang="en-US" sz="2800">
                <a:solidFill>
                  <a:srgbClr val="FFFF00"/>
                </a:solidFill>
              </a:rPr>
              <a:t> مساوي است با تغيير مكان نقطه </a:t>
            </a:r>
            <a:r>
              <a:rPr lang="en-US" altLang="en-US" sz="2800" i="1">
                <a:solidFill>
                  <a:srgbClr val="FFFF00"/>
                </a:solidFill>
              </a:rPr>
              <a:t>j</a:t>
            </a:r>
            <a:r>
              <a:rPr lang="fa-IR" altLang="en-US" sz="2800">
                <a:solidFill>
                  <a:srgbClr val="FFFF00"/>
                </a:solidFill>
              </a:rPr>
              <a:t> بر اثر اعمال نيروي واحد در نقطه </a:t>
            </a:r>
            <a:r>
              <a:rPr lang="en-US" altLang="en-US" sz="2800" i="1">
                <a:solidFill>
                  <a:srgbClr val="FFFF00"/>
                </a:solidFill>
              </a:rPr>
              <a:t>i</a:t>
            </a:r>
            <a:r>
              <a:rPr lang="fa-IR" altLang="en-US" sz="2800">
                <a:solidFill>
                  <a:srgbClr val="FFFF00"/>
                </a:solidFill>
              </a:rPr>
              <a:t> (تغيير مكان ها در راستاي نيروهاي تعميم يافته اندازه گيري مي شوند).</a:t>
            </a:r>
            <a:endParaRPr lang="en-US" altLang="en-US" sz="2800">
              <a:solidFill>
                <a:srgbClr val="FFFF00"/>
              </a:solidFill>
            </a:endParaRPr>
          </a:p>
        </p:txBody>
      </p:sp>
      <p:graphicFrame>
        <p:nvGraphicFramePr>
          <p:cNvPr id="173070" name="Object 14"/>
          <p:cNvGraphicFramePr>
            <a:graphicFrameLocks noChangeAspect="1"/>
          </p:cNvGraphicFramePr>
          <p:nvPr/>
        </p:nvGraphicFramePr>
        <p:xfrm>
          <a:off x="3286125" y="857250"/>
          <a:ext cx="3187700" cy="596900"/>
        </p:xfrm>
        <a:graphic>
          <a:graphicData uri="http://schemas.openxmlformats.org/presentationml/2006/ole">
            <p:oleObj spid="_x0000_s15362" name="Equation" r:id="rId3" imgW="1447172" imgH="266584"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173070"/>
                                        </p:tgtEl>
                                        <p:attrNameLst>
                                          <p:attrName>style.visibility</p:attrName>
                                        </p:attrNameLst>
                                      </p:cBhvr>
                                      <p:to>
                                        <p:strVal val="visible"/>
                                      </p:to>
                                    </p:set>
                                    <p:animEffect transition="in" filter="checkerboard(across)">
                                      <p:cBhvr>
                                        <p:cTn id="7" dur="500"/>
                                        <p:tgtEl>
                                          <p:spTgt spid="1730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74086"/>
                                        </p:tgtEl>
                                        <p:attrNameLst>
                                          <p:attrName>style.visibility</p:attrName>
                                        </p:attrNameLst>
                                      </p:cBhvr>
                                      <p:to>
                                        <p:strVal val="visible"/>
                                      </p:to>
                                    </p:set>
                                    <p:anim calcmode="lin" valueType="num">
                                      <p:cBhvr additive="base">
                                        <p:cTn id="12" dur="500" fill="hold"/>
                                        <p:tgtEl>
                                          <p:spTgt spid="174086"/>
                                        </p:tgtEl>
                                        <p:attrNameLst>
                                          <p:attrName>ppt_x</p:attrName>
                                        </p:attrNameLst>
                                      </p:cBhvr>
                                      <p:tavLst>
                                        <p:tav tm="0">
                                          <p:val>
                                            <p:strVal val="#ppt_x"/>
                                          </p:val>
                                        </p:tav>
                                        <p:tav tm="100000">
                                          <p:val>
                                            <p:strVal val="#ppt_x"/>
                                          </p:val>
                                        </p:tav>
                                      </p:tavLst>
                                    </p:anim>
                                    <p:anim calcmode="lin" valueType="num">
                                      <p:cBhvr additive="base">
                                        <p:cTn id="13" dur="500" fill="hold"/>
                                        <p:tgtEl>
                                          <p:spTgt spid="174086"/>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74088">
                                            <p:txEl>
                                              <p:pRg st="0" end="0"/>
                                            </p:txEl>
                                          </p:spTgt>
                                        </p:tgtEl>
                                        <p:attrNameLst>
                                          <p:attrName>style.visibility</p:attrName>
                                        </p:attrNameLst>
                                      </p:cBhvr>
                                      <p:to>
                                        <p:strVal val="visible"/>
                                      </p:to>
                                    </p:set>
                                    <p:anim calcmode="lin" valueType="num">
                                      <p:cBhvr additive="base">
                                        <p:cTn id="18" dur="500" fill="hold"/>
                                        <p:tgtEl>
                                          <p:spTgt spid="174088">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7408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74089"/>
                                        </p:tgtEl>
                                        <p:attrNameLst>
                                          <p:attrName>style.visibility</p:attrName>
                                        </p:attrNameLst>
                                      </p:cBhvr>
                                      <p:to>
                                        <p:strVal val="visible"/>
                                      </p:to>
                                    </p:set>
                                    <p:anim calcmode="lin" valueType="num">
                                      <p:cBhvr additive="base">
                                        <p:cTn id="24" dur="500" fill="hold"/>
                                        <p:tgtEl>
                                          <p:spTgt spid="174089"/>
                                        </p:tgtEl>
                                        <p:attrNameLst>
                                          <p:attrName>ppt_x</p:attrName>
                                        </p:attrNameLst>
                                      </p:cBhvr>
                                      <p:tavLst>
                                        <p:tav tm="0">
                                          <p:val>
                                            <p:strVal val="#ppt_x"/>
                                          </p:val>
                                        </p:tav>
                                        <p:tav tm="100000">
                                          <p:val>
                                            <p:strVal val="#ppt_x"/>
                                          </p:val>
                                        </p:tav>
                                      </p:tavLst>
                                    </p:anim>
                                    <p:anim calcmode="lin" valueType="num">
                                      <p:cBhvr additive="base">
                                        <p:cTn id="25" dur="500" fill="hold"/>
                                        <p:tgtEl>
                                          <p:spTgt spid="174089"/>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74090"/>
                                        </p:tgtEl>
                                        <p:attrNameLst>
                                          <p:attrName>style.visibility</p:attrName>
                                        </p:attrNameLst>
                                      </p:cBhvr>
                                      <p:to>
                                        <p:strVal val="visible"/>
                                      </p:to>
                                    </p:set>
                                    <p:anim calcmode="lin" valueType="num">
                                      <p:cBhvr additive="base">
                                        <p:cTn id="30" dur="500" fill="hold"/>
                                        <p:tgtEl>
                                          <p:spTgt spid="174090"/>
                                        </p:tgtEl>
                                        <p:attrNameLst>
                                          <p:attrName>ppt_x</p:attrName>
                                        </p:attrNameLst>
                                      </p:cBhvr>
                                      <p:tavLst>
                                        <p:tav tm="0">
                                          <p:val>
                                            <p:strVal val="#ppt_x"/>
                                          </p:val>
                                        </p:tav>
                                        <p:tav tm="100000">
                                          <p:val>
                                            <p:strVal val="#ppt_x"/>
                                          </p:val>
                                        </p:tav>
                                      </p:tavLst>
                                    </p:anim>
                                    <p:anim calcmode="lin" valueType="num">
                                      <p:cBhvr additive="base">
                                        <p:cTn id="31" dur="500" fill="hold"/>
                                        <p:tgtEl>
                                          <p:spTgt spid="17409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086" grpId="0"/>
      <p:bldP spid="174089" grpId="0"/>
      <p:bldP spid="17409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CD53DB78-4C1C-42E9-87D3-B31D423AABA8}" type="slidenum">
              <a:rPr lang="ar-SA" altLang="en-US" sz="1400" smtClean="0">
                <a:solidFill>
                  <a:schemeClr val="tx1"/>
                </a:solidFill>
                <a:cs typeface="Times New Roman" pitchFamily="18" charset="0"/>
              </a:rPr>
              <a:pPr/>
              <a:t>21</a:t>
            </a:fld>
            <a:endParaRPr lang="en-US" altLang="en-US" sz="1400" smtClean="0">
              <a:solidFill>
                <a:schemeClr val="tx1"/>
              </a:solidFill>
              <a:cs typeface="Times New Roman" pitchFamily="18" charset="0"/>
            </a:endParaRPr>
          </a:p>
        </p:txBody>
      </p:sp>
      <p:sp>
        <p:nvSpPr>
          <p:cNvPr id="38915"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38916"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75110" name="Rectangle 6"/>
          <p:cNvSpPr>
            <a:spLocks noChangeArrowheads="1"/>
          </p:cNvSpPr>
          <p:nvPr/>
        </p:nvSpPr>
        <p:spPr bwMode="auto">
          <a:xfrm>
            <a:off x="5292725" y="1052513"/>
            <a:ext cx="3730625" cy="519112"/>
          </a:xfrm>
          <a:prstGeom prst="rect">
            <a:avLst/>
          </a:prstGeom>
          <a:noFill/>
          <a:ln w="9525" algn="ctr">
            <a:noFill/>
            <a:miter lim="800000"/>
            <a:headEnd/>
            <a:tailEnd/>
          </a:ln>
        </p:spPr>
        <p:txBody>
          <a:bodyPr wrap="none" anchor="ctr">
            <a:spAutoFit/>
          </a:bodyPr>
          <a:lstStyle/>
          <a:p>
            <a:pPr algn="justLow" rtl="1"/>
            <a:r>
              <a:rPr lang="fa-IR" altLang="en-US" sz="2800">
                <a:solidFill>
                  <a:srgbClr val="FFFF66"/>
                </a:solidFill>
              </a:rPr>
              <a:t> 5) اصل انرژي پتانسيل مينيمم</a:t>
            </a:r>
          </a:p>
        </p:txBody>
      </p:sp>
      <p:sp>
        <p:nvSpPr>
          <p:cNvPr id="7" name="Rectangle 6"/>
          <p:cNvSpPr>
            <a:spLocks noChangeArrowheads="1"/>
          </p:cNvSpPr>
          <p:nvPr/>
        </p:nvSpPr>
        <p:spPr bwMode="auto">
          <a:xfrm>
            <a:off x="142875" y="1571625"/>
            <a:ext cx="8715375" cy="1570038"/>
          </a:xfrm>
          <a:prstGeom prst="rect">
            <a:avLst/>
          </a:prstGeom>
          <a:noFill/>
          <a:ln w="9525" algn="ctr">
            <a:noFill/>
            <a:miter lim="800000"/>
            <a:headEnd/>
            <a:tailEnd/>
          </a:ln>
        </p:spPr>
        <p:txBody>
          <a:bodyPr anchor="ctr">
            <a:spAutoFit/>
          </a:bodyPr>
          <a:lstStyle/>
          <a:p>
            <a:pPr algn="justLow" rtl="1"/>
            <a:r>
              <a:rPr lang="fa-IR" altLang="en-US"/>
              <a:t>در این قسمت به معرفی تابعک (تابع تابع) انرژی پتانسیل کلی می پردازیم و سپس نشان خواهیم داد که این تابعک در حالت تعادل، دارای کمترین مقدار نسبت به حالت های تصوری دیگر خواهد بود. این بیان تحت عنوان قضیه انرژی پتانسیل مینیمم مشهور است و یکی از مهمترین قضایای انرژی است که از آن در حل مسائل ارتجاعی استفاده می گردد.  </a:t>
            </a:r>
          </a:p>
        </p:txBody>
      </p:sp>
      <p:sp>
        <p:nvSpPr>
          <p:cNvPr id="8" name="Rectangle 6"/>
          <p:cNvSpPr>
            <a:spLocks noChangeArrowheads="1"/>
          </p:cNvSpPr>
          <p:nvPr/>
        </p:nvSpPr>
        <p:spPr bwMode="auto">
          <a:xfrm>
            <a:off x="4929188" y="3286125"/>
            <a:ext cx="3806825" cy="461963"/>
          </a:xfrm>
          <a:prstGeom prst="rect">
            <a:avLst/>
          </a:prstGeom>
          <a:noFill/>
          <a:ln w="9525" algn="ctr">
            <a:noFill/>
            <a:miter lim="800000"/>
            <a:headEnd/>
            <a:tailEnd/>
          </a:ln>
        </p:spPr>
        <p:txBody>
          <a:bodyPr wrap="none" anchor="ctr">
            <a:spAutoFit/>
          </a:bodyPr>
          <a:lstStyle/>
          <a:p>
            <a:pPr algn="justLow" rtl="1"/>
            <a:r>
              <a:rPr lang="fa-IR" altLang="en-US"/>
              <a:t>جسم ارتجاعی زیر را در نظر می گیریم:</a:t>
            </a:r>
          </a:p>
        </p:txBody>
      </p:sp>
      <p:pic>
        <p:nvPicPr>
          <p:cNvPr id="46087" name="Picture 7"/>
          <p:cNvPicPr>
            <a:picLocks noChangeAspect="1" noChangeArrowheads="1"/>
          </p:cNvPicPr>
          <p:nvPr/>
        </p:nvPicPr>
        <p:blipFill>
          <a:blip r:embed="rId2"/>
          <a:srcRect/>
          <a:stretch>
            <a:fillRect/>
          </a:stretch>
        </p:blipFill>
        <p:spPr bwMode="auto">
          <a:xfrm>
            <a:off x="817563" y="3175000"/>
            <a:ext cx="3983037" cy="3468688"/>
          </a:xfrm>
          <a:prstGeom prst="rect">
            <a:avLst/>
          </a:prstGeom>
          <a:noFill/>
          <a:ln w="9525" algn="ctr">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5110"/>
                                        </p:tgtEl>
                                        <p:attrNameLst>
                                          <p:attrName>style.visibility</p:attrName>
                                        </p:attrNameLst>
                                      </p:cBhvr>
                                      <p:to>
                                        <p:strVal val="visible"/>
                                      </p:to>
                                    </p:set>
                                    <p:anim calcmode="lin" valueType="num">
                                      <p:cBhvr additive="base">
                                        <p:cTn id="7" dur="500" fill="hold"/>
                                        <p:tgtEl>
                                          <p:spTgt spid="175110"/>
                                        </p:tgtEl>
                                        <p:attrNameLst>
                                          <p:attrName>ppt_x</p:attrName>
                                        </p:attrNameLst>
                                      </p:cBhvr>
                                      <p:tavLst>
                                        <p:tav tm="0">
                                          <p:val>
                                            <p:strVal val="#ppt_x"/>
                                          </p:val>
                                        </p:tav>
                                        <p:tav tm="100000">
                                          <p:val>
                                            <p:strVal val="#ppt_x"/>
                                          </p:val>
                                        </p:tav>
                                      </p:tavLst>
                                    </p:anim>
                                    <p:anim calcmode="lin" valueType="num">
                                      <p:cBhvr additive="base">
                                        <p:cTn id="8" dur="500" fill="hold"/>
                                        <p:tgtEl>
                                          <p:spTgt spid="1751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500" fill="hold"/>
                                        <p:tgtEl>
                                          <p:spTgt spid="8"/>
                                        </p:tgtEl>
                                        <p:attrNameLst>
                                          <p:attrName>ppt_x</p:attrName>
                                        </p:attrNameLst>
                                      </p:cBhvr>
                                      <p:tavLst>
                                        <p:tav tm="0">
                                          <p:val>
                                            <p:strVal val="#ppt_x"/>
                                          </p:val>
                                        </p:tav>
                                        <p:tav tm="100000">
                                          <p:val>
                                            <p:strVal val="#ppt_x"/>
                                          </p:val>
                                        </p:tav>
                                      </p:tavLst>
                                    </p:anim>
                                    <p:anim calcmode="lin" valueType="num">
                                      <p:cBhvr additive="base">
                                        <p:cTn id="2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5" presetClass="entr" presetSubtype="10" fill="hold" nodeType="clickEffect">
                                  <p:stCondLst>
                                    <p:cond delay="0"/>
                                  </p:stCondLst>
                                  <p:childTnLst>
                                    <p:set>
                                      <p:cBhvr>
                                        <p:cTn id="24" dur="1" fill="hold">
                                          <p:stCondLst>
                                            <p:cond delay="0"/>
                                          </p:stCondLst>
                                        </p:cTn>
                                        <p:tgtEl>
                                          <p:spTgt spid="46087"/>
                                        </p:tgtEl>
                                        <p:attrNameLst>
                                          <p:attrName>style.visibility</p:attrName>
                                        </p:attrNameLst>
                                      </p:cBhvr>
                                      <p:to>
                                        <p:strVal val="visible"/>
                                      </p:to>
                                    </p:set>
                                    <p:animEffect transition="in" filter="checkerboard(across)">
                                      <p:cBhvr>
                                        <p:cTn id="25" dur="500"/>
                                        <p:tgtEl>
                                          <p:spTgt spid="46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5110" grpId="0"/>
      <p:bldP spid="7" grpId="0"/>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38310533-33D6-4F76-878E-8DB82991DC8B}" type="slidenum">
              <a:rPr lang="ar-SA" altLang="en-US" sz="1400" smtClean="0">
                <a:solidFill>
                  <a:schemeClr val="tx1"/>
                </a:solidFill>
                <a:cs typeface="Times New Roman" pitchFamily="18" charset="0"/>
              </a:rPr>
              <a:pPr/>
              <a:t>22</a:t>
            </a:fld>
            <a:endParaRPr lang="en-US" altLang="en-US" sz="1400" smtClean="0">
              <a:solidFill>
                <a:schemeClr val="tx1"/>
              </a:solidFill>
              <a:cs typeface="Times New Roman" pitchFamily="18" charset="0"/>
            </a:endParaRPr>
          </a:p>
        </p:txBody>
      </p:sp>
      <p:sp>
        <p:nvSpPr>
          <p:cNvPr id="39939"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39940"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76134" name="Text Box 6"/>
          <p:cNvSpPr txBox="1">
            <a:spLocks noChangeArrowheads="1"/>
          </p:cNvSpPr>
          <p:nvPr/>
        </p:nvSpPr>
        <p:spPr bwMode="auto">
          <a:xfrm>
            <a:off x="250825" y="1125538"/>
            <a:ext cx="8569325" cy="1200150"/>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اگر در جسم ارتجاعي نشان داده شده، انرژي ارتجاعي واحد حجم در يك نقطه غيرخاص را با </a:t>
            </a:r>
            <a:r>
              <a:rPr lang="en-US" altLang="en-US" i="1"/>
              <a:t>U</a:t>
            </a:r>
            <a:r>
              <a:rPr lang="en-US" altLang="en-US" i="1" baseline="-25000"/>
              <a:t>0</a:t>
            </a:r>
            <a:r>
              <a:rPr lang="fa-IR" altLang="en-US"/>
              <a:t> نشان دهيم، مقدار </a:t>
            </a:r>
            <a:r>
              <a:rPr lang="en-US" altLang="en-US" i="1"/>
              <a:t>U</a:t>
            </a:r>
            <a:r>
              <a:rPr lang="en-US" altLang="en-US" i="1" baseline="-25000"/>
              <a:t>0</a:t>
            </a:r>
            <a:r>
              <a:rPr lang="fa-IR" altLang="en-US"/>
              <a:t> بستگي به تانسور كرنش در نقطه مذكور خواهد داشت. به عبارت ديگر داريم:</a:t>
            </a:r>
            <a:endParaRPr lang="en-US" altLang="en-US"/>
          </a:p>
        </p:txBody>
      </p:sp>
      <p:sp>
        <p:nvSpPr>
          <p:cNvPr id="39942" name="Rectangle 8"/>
          <p:cNvSpPr>
            <a:spLocks noChangeArrowheads="1"/>
          </p:cNvSpPr>
          <p:nvPr/>
        </p:nvSpPr>
        <p:spPr bwMode="auto">
          <a:xfrm>
            <a:off x="0" y="31099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6135" name="Object 7"/>
          <p:cNvGraphicFramePr>
            <a:graphicFrameLocks noChangeAspect="1"/>
          </p:cNvGraphicFramePr>
          <p:nvPr/>
        </p:nvGraphicFramePr>
        <p:xfrm>
          <a:off x="3308350" y="2309813"/>
          <a:ext cx="1733550" cy="1439862"/>
        </p:xfrm>
        <a:graphic>
          <a:graphicData uri="http://schemas.openxmlformats.org/presentationml/2006/ole">
            <p:oleObj spid="_x0000_s16386" name="Equation" r:id="rId3" imgW="825500" imgH="685800" progId="">
              <p:embed/>
            </p:oleObj>
          </a:graphicData>
        </a:graphic>
      </p:graphicFrame>
      <p:sp>
        <p:nvSpPr>
          <p:cNvPr id="39944" name="Rectangle 9"/>
          <p:cNvSpPr>
            <a:spLocks noChangeArrowheads="1"/>
          </p:cNvSpPr>
          <p:nvPr/>
        </p:nvSpPr>
        <p:spPr bwMode="auto">
          <a:xfrm>
            <a:off x="0" y="37480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76138" name="Text Box 10"/>
          <p:cNvSpPr txBox="1">
            <a:spLocks noChangeArrowheads="1"/>
          </p:cNvSpPr>
          <p:nvPr/>
        </p:nvSpPr>
        <p:spPr bwMode="auto">
          <a:xfrm>
            <a:off x="323850" y="4292600"/>
            <a:ext cx="8496300" cy="1570038"/>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با دقت در اين كه تانسور كرنش برحسب ميدان تغيير مكان</a:t>
            </a:r>
            <a:r>
              <a:rPr lang="fa-IR" altLang="en-US" i="1"/>
              <a:t> </a:t>
            </a:r>
            <a:r>
              <a:rPr lang="en-US" altLang="en-US" i="1"/>
              <a:t>u</a:t>
            </a:r>
            <a:r>
              <a:rPr lang="en-US" altLang="en-US" i="1" baseline="-25000"/>
              <a:t>i</a:t>
            </a:r>
            <a:r>
              <a:rPr lang="fa-IR" altLang="en-US"/>
              <a:t> قابل ارائه است، به سادگي مي توان بيان داشت كه انرژي ارتجاعي، وابسته به ميدان تغيير مكان است. از اين رو نتيجه مي گيريم كه چگالي انرژي ارتجاعي به صورت يك تابعك (تابع تابع) ظاهر مي شود كه با تغيير ميدان تغيير مكان، مقدار آن تغيير مي كند.</a:t>
            </a:r>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6134"/>
                                        </p:tgtEl>
                                        <p:attrNameLst>
                                          <p:attrName>style.visibility</p:attrName>
                                        </p:attrNameLst>
                                      </p:cBhvr>
                                      <p:to>
                                        <p:strVal val="visible"/>
                                      </p:to>
                                    </p:set>
                                    <p:anim calcmode="lin" valueType="num">
                                      <p:cBhvr additive="base">
                                        <p:cTn id="7" dur="500" fill="hold"/>
                                        <p:tgtEl>
                                          <p:spTgt spid="176134"/>
                                        </p:tgtEl>
                                        <p:attrNameLst>
                                          <p:attrName>ppt_x</p:attrName>
                                        </p:attrNameLst>
                                      </p:cBhvr>
                                      <p:tavLst>
                                        <p:tav tm="0">
                                          <p:val>
                                            <p:strVal val="#ppt_x"/>
                                          </p:val>
                                        </p:tav>
                                        <p:tav tm="100000">
                                          <p:val>
                                            <p:strVal val="#ppt_x"/>
                                          </p:val>
                                        </p:tav>
                                      </p:tavLst>
                                    </p:anim>
                                    <p:anim calcmode="lin" valueType="num">
                                      <p:cBhvr additive="base">
                                        <p:cTn id="8" dur="500" fill="hold"/>
                                        <p:tgtEl>
                                          <p:spTgt spid="17613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6135"/>
                                        </p:tgtEl>
                                        <p:attrNameLst>
                                          <p:attrName>style.visibility</p:attrName>
                                        </p:attrNameLst>
                                      </p:cBhvr>
                                      <p:to>
                                        <p:strVal val="visible"/>
                                      </p:to>
                                    </p:set>
                                    <p:anim calcmode="lin" valueType="num">
                                      <p:cBhvr additive="base">
                                        <p:cTn id="13" dur="500" fill="hold"/>
                                        <p:tgtEl>
                                          <p:spTgt spid="176135"/>
                                        </p:tgtEl>
                                        <p:attrNameLst>
                                          <p:attrName>ppt_x</p:attrName>
                                        </p:attrNameLst>
                                      </p:cBhvr>
                                      <p:tavLst>
                                        <p:tav tm="0">
                                          <p:val>
                                            <p:strVal val="#ppt_x"/>
                                          </p:val>
                                        </p:tav>
                                        <p:tav tm="100000">
                                          <p:val>
                                            <p:strVal val="#ppt_x"/>
                                          </p:val>
                                        </p:tav>
                                      </p:tavLst>
                                    </p:anim>
                                    <p:anim calcmode="lin" valueType="num">
                                      <p:cBhvr additive="base">
                                        <p:cTn id="14" dur="500" fill="hold"/>
                                        <p:tgtEl>
                                          <p:spTgt spid="176135"/>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6138">
                                            <p:txEl>
                                              <p:pRg st="0" end="0"/>
                                            </p:txEl>
                                          </p:spTgt>
                                        </p:tgtEl>
                                        <p:attrNameLst>
                                          <p:attrName>style.visibility</p:attrName>
                                        </p:attrNameLst>
                                      </p:cBhvr>
                                      <p:to>
                                        <p:strVal val="visible"/>
                                      </p:to>
                                    </p:set>
                                    <p:anim calcmode="lin" valueType="num">
                                      <p:cBhvr additive="base">
                                        <p:cTn id="19" dur="500" fill="hold"/>
                                        <p:tgtEl>
                                          <p:spTgt spid="17613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613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613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517EE934-E921-4CA5-BFB8-BDF1C28D5269}" type="slidenum">
              <a:rPr lang="ar-SA" altLang="en-US" sz="1400" smtClean="0">
                <a:solidFill>
                  <a:schemeClr val="tx1"/>
                </a:solidFill>
                <a:cs typeface="Times New Roman" pitchFamily="18" charset="0"/>
              </a:rPr>
              <a:pPr/>
              <a:t>23</a:t>
            </a:fld>
            <a:endParaRPr lang="en-US" altLang="en-US" sz="1400" smtClean="0">
              <a:solidFill>
                <a:schemeClr val="tx1"/>
              </a:solidFill>
              <a:cs typeface="Times New Roman" pitchFamily="18" charset="0"/>
            </a:endParaRPr>
          </a:p>
        </p:txBody>
      </p:sp>
      <p:sp>
        <p:nvSpPr>
          <p:cNvPr id="40963"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40964"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40965" name="Text Box 6"/>
          <p:cNvSpPr txBox="1">
            <a:spLocks noChangeArrowheads="1"/>
          </p:cNvSpPr>
          <p:nvPr/>
        </p:nvSpPr>
        <p:spPr bwMode="auto">
          <a:xfrm>
            <a:off x="250825" y="1268413"/>
            <a:ext cx="8569325" cy="457200"/>
          </a:xfrm>
          <a:prstGeom prst="rect">
            <a:avLst/>
          </a:prstGeom>
          <a:noFill/>
          <a:ln w="9525" algn="ctr">
            <a:noFill/>
            <a:miter lim="800000"/>
            <a:headEnd/>
            <a:tailEnd/>
          </a:ln>
        </p:spPr>
        <p:txBody>
          <a:bodyPr>
            <a:spAutoFit/>
          </a:bodyPr>
          <a:lstStyle/>
          <a:p>
            <a:pPr algn="ctr" eaLnBrk="1" hangingPunct="1">
              <a:spcBef>
                <a:spcPct val="50000"/>
              </a:spcBef>
            </a:pPr>
            <a:endParaRPr lang="fa-IR" altLang="en-US"/>
          </a:p>
        </p:txBody>
      </p:sp>
      <p:sp>
        <p:nvSpPr>
          <p:cNvPr id="40966" name="Text Box 7"/>
          <p:cNvSpPr txBox="1">
            <a:spLocks noChangeArrowheads="1"/>
          </p:cNvSpPr>
          <p:nvPr/>
        </p:nvSpPr>
        <p:spPr bwMode="auto">
          <a:xfrm>
            <a:off x="466725" y="1484313"/>
            <a:ext cx="8569325" cy="457200"/>
          </a:xfrm>
          <a:prstGeom prst="rect">
            <a:avLst/>
          </a:prstGeom>
          <a:noFill/>
          <a:ln w="9525" algn="ctr">
            <a:noFill/>
            <a:miter lim="800000"/>
            <a:headEnd/>
            <a:tailEnd/>
          </a:ln>
        </p:spPr>
        <p:txBody>
          <a:bodyPr>
            <a:spAutoFit/>
          </a:bodyPr>
          <a:lstStyle/>
          <a:p>
            <a:pPr algn="ctr" eaLnBrk="1" hangingPunct="1">
              <a:spcBef>
                <a:spcPct val="50000"/>
              </a:spcBef>
            </a:pPr>
            <a:endParaRPr lang="fa-IR" altLang="en-US"/>
          </a:p>
        </p:txBody>
      </p:sp>
      <p:sp>
        <p:nvSpPr>
          <p:cNvPr id="177160" name="Text Box 8"/>
          <p:cNvSpPr txBox="1">
            <a:spLocks noChangeArrowheads="1"/>
          </p:cNvSpPr>
          <p:nvPr/>
        </p:nvSpPr>
        <p:spPr bwMode="auto">
          <a:xfrm>
            <a:off x="250825" y="1052513"/>
            <a:ext cx="8642350" cy="822325"/>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فرض كنيم كه در ميدان تغيير مكان يك سيستم، تغييري به شكل زير به وجود مي آيد، آنگاه خواهيم داشت:</a:t>
            </a:r>
            <a:endParaRPr lang="en-US" altLang="en-US"/>
          </a:p>
        </p:txBody>
      </p:sp>
      <p:sp>
        <p:nvSpPr>
          <p:cNvPr id="40968" name="Rectangle 10"/>
          <p:cNvSpPr>
            <a:spLocks noChangeArrowheads="1"/>
          </p:cNvSpPr>
          <p:nvPr/>
        </p:nvSpPr>
        <p:spPr bwMode="auto">
          <a:xfrm>
            <a:off x="0" y="30813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7161" name="Object 9"/>
          <p:cNvGraphicFramePr>
            <a:graphicFrameLocks noChangeAspect="1"/>
          </p:cNvGraphicFramePr>
          <p:nvPr/>
        </p:nvGraphicFramePr>
        <p:xfrm>
          <a:off x="3143250" y="1500188"/>
          <a:ext cx="2195513" cy="1252537"/>
        </p:xfrm>
        <a:graphic>
          <a:graphicData uri="http://schemas.openxmlformats.org/presentationml/2006/ole">
            <p:oleObj spid="_x0000_s17410" name="Equation" r:id="rId3" imgW="1219200" imgH="698500" progId="Equation.3">
              <p:embed/>
            </p:oleObj>
          </a:graphicData>
        </a:graphic>
      </p:graphicFrame>
      <p:sp>
        <p:nvSpPr>
          <p:cNvPr id="40970" name="Rectangle 11"/>
          <p:cNvSpPr>
            <a:spLocks noChangeArrowheads="1"/>
          </p:cNvSpPr>
          <p:nvPr/>
        </p:nvSpPr>
        <p:spPr bwMode="auto">
          <a:xfrm>
            <a:off x="0" y="37766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77164" name="Rectangle 12"/>
          <p:cNvSpPr>
            <a:spLocks noChangeArrowheads="1"/>
          </p:cNvSpPr>
          <p:nvPr/>
        </p:nvSpPr>
        <p:spPr bwMode="auto">
          <a:xfrm>
            <a:off x="5651500" y="2781300"/>
            <a:ext cx="3167063" cy="457200"/>
          </a:xfrm>
          <a:prstGeom prst="rect">
            <a:avLst/>
          </a:prstGeom>
          <a:noFill/>
          <a:ln w="9525" algn="ctr">
            <a:noFill/>
            <a:miter lim="800000"/>
            <a:headEnd/>
            <a:tailEnd/>
          </a:ln>
        </p:spPr>
        <p:txBody>
          <a:bodyPr wrap="none" anchor="ctr">
            <a:spAutoFit/>
          </a:bodyPr>
          <a:lstStyle/>
          <a:p>
            <a:pPr algn="justLow"/>
            <a:r>
              <a:rPr lang="fa-IR" altLang="en-US"/>
              <a:t>به عبارت ديگر خواهيم داشت:</a:t>
            </a:r>
          </a:p>
        </p:txBody>
      </p:sp>
      <p:sp>
        <p:nvSpPr>
          <p:cNvPr id="40972" name="Rectangle 14"/>
          <p:cNvSpPr>
            <a:spLocks noChangeArrowheads="1"/>
          </p:cNvSpPr>
          <p:nvPr/>
        </p:nvSpPr>
        <p:spPr bwMode="auto">
          <a:xfrm>
            <a:off x="0" y="287655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7165" name="Object 13"/>
          <p:cNvGraphicFramePr>
            <a:graphicFrameLocks noChangeAspect="1"/>
          </p:cNvGraphicFramePr>
          <p:nvPr/>
        </p:nvGraphicFramePr>
        <p:xfrm>
          <a:off x="133350" y="2184400"/>
          <a:ext cx="2752725" cy="1817688"/>
        </p:xfrm>
        <a:graphic>
          <a:graphicData uri="http://schemas.openxmlformats.org/presentationml/2006/ole">
            <p:oleObj spid="_x0000_s17411" name="Equation" r:id="rId4" imgW="1727200" imgH="1143000" progId="">
              <p:embed/>
            </p:oleObj>
          </a:graphicData>
        </a:graphic>
      </p:graphicFrame>
      <p:sp>
        <p:nvSpPr>
          <p:cNvPr id="40974" name="Rectangle 15"/>
          <p:cNvSpPr>
            <a:spLocks noChangeArrowheads="1"/>
          </p:cNvSpPr>
          <p:nvPr/>
        </p:nvSpPr>
        <p:spPr bwMode="auto">
          <a:xfrm>
            <a:off x="0" y="398145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0975" name="Rectangle 21"/>
          <p:cNvSpPr>
            <a:spLocks noChangeArrowheads="1"/>
          </p:cNvSpPr>
          <p:nvPr/>
        </p:nvSpPr>
        <p:spPr bwMode="auto">
          <a:xfrm>
            <a:off x="0" y="32385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7172" name="Object 20"/>
          <p:cNvGraphicFramePr>
            <a:graphicFrameLocks noChangeAspect="1"/>
          </p:cNvGraphicFramePr>
          <p:nvPr/>
        </p:nvGraphicFramePr>
        <p:xfrm>
          <a:off x="3368675" y="4429125"/>
          <a:ext cx="2063750" cy="701675"/>
        </p:xfrm>
        <a:graphic>
          <a:graphicData uri="http://schemas.openxmlformats.org/presentationml/2006/ole">
            <p:oleObj spid="_x0000_s17412" name="Equation" r:id="rId5" imgW="1117600" imgH="381000" progId="">
              <p:embed/>
            </p:oleObj>
          </a:graphicData>
        </a:graphic>
      </p:graphicFrame>
      <p:sp>
        <p:nvSpPr>
          <p:cNvPr id="40977" name="Rectangle 22"/>
          <p:cNvSpPr>
            <a:spLocks noChangeArrowheads="1"/>
          </p:cNvSpPr>
          <p:nvPr/>
        </p:nvSpPr>
        <p:spPr bwMode="auto">
          <a:xfrm>
            <a:off x="0" y="36195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0978" name="Rectangle 24"/>
          <p:cNvSpPr>
            <a:spLocks noChangeArrowheads="1"/>
          </p:cNvSpPr>
          <p:nvPr/>
        </p:nvSpPr>
        <p:spPr bwMode="auto">
          <a:xfrm>
            <a:off x="0" y="32004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21"/>
          <p:cNvGrpSpPr>
            <a:grpSpLocks/>
          </p:cNvGrpSpPr>
          <p:nvPr/>
        </p:nvGrpSpPr>
        <p:grpSpPr bwMode="auto">
          <a:xfrm>
            <a:off x="3286125" y="3643313"/>
            <a:ext cx="5400675" cy="700087"/>
            <a:chOff x="3348038" y="4889500"/>
            <a:chExt cx="5400675" cy="700088"/>
          </a:xfrm>
        </p:grpSpPr>
        <p:sp>
          <p:nvSpPr>
            <p:cNvPr id="40982" name="Text Box 19"/>
            <p:cNvSpPr txBox="1">
              <a:spLocks noChangeArrowheads="1"/>
            </p:cNvSpPr>
            <p:nvPr/>
          </p:nvSpPr>
          <p:spPr bwMode="auto">
            <a:xfrm>
              <a:off x="3348038" y="5013325"/>
              <a:ext cx="5400675" cy="461665"/>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با توجه به رابطه                  مي توان نتيجه گرفت كه:</a:t>
              </a:r>
              <a:endParaRPr lang="en-US" altLang="en-US"/>
            </a:p>
          </p:txBody>
        </p:sp>
        <p:graphicFrame>
          <p:nvGraphicFramePr>
            <p:cNvPr id="40983" name="Object 23"/>
            <p:cNvGraphicFramePr>
              <a:graphicFrameLocks noChangeAspect="1"/>
            </p:cNvGraphicFramePr>
            <p:nvPr/>
          </p:nvGraphicFramePr>
          <p:xfrm>
            <a:off x="5929322" y="4889500"/>
            <a:ext cx="1233480" cy="700088"/>
          </p:xfrm>
          <a:graphic>
            <a:graphicData uri="http://schemas.openxmlformats.org/presentationml/2006/ole">
              <p:oleObj spid="_x0000_s17413" name="Equation" r:id="rId6" imgW="660400" imgH="457200" progId="Equation.3">
                <p:embed/>
              </p:oleObj>
            </a:graphicData>
          </a:graphic>
        </p:graphicFrame>
      </p:grpSp>
      <p:sp>
        <p:nvSpPr>
          <p:cNvPr id="40980" name="Rectangle 25"/>
          <p:cNvSpPr>
            <a:spLocks noChangeArrowheads="1"/>
          </p:cNvSpPr>
          <p:nvPr/>
        </p:nvSpPr>
        <p:spPr bwMode="auto">
          <a:xfrm>
            <a:off x="0" y="36576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3" name="Text Box 6"/>
          <p:cNvSpPr txBox="1">
            <a:spLocks noChangeArrowheads="1"/>
          </p:cNvSpPr>
          <p:nvPr/>
        </p:nvSpPr>
        <p:spPr bwMode="auto">
          <a:xfrm>
            <a:off x="285750" y="5143500"/>
            <a:ext cx="8642350" cy="1200150"/>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مي توان رابطه فوق را چنين تفسير كرد كه اگر تغييرات تانسور كرنش به عنوان يك ميدان كرنش مجازي تلقي شود، در اين صورت تغيير در انرژي ارتجاعي جسم، چيزي جز انرژي ارتجاعي مجازي نخواهد بود.</a:t>
            </a:r>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7160"/>
                                        </p:tgtEl>
                                        <p:attrNameLst>
                                          <p:attrName>style.visibility</p:attrName>
                                        </p:attrNameLst>
                                      </p:cBhvr>
                                      <p:to>
                                        <p:strVal val="visible"/>
                                      </p:to>
                                    </p:set>
                                    <p:anim calcmode="lin" valueType="num">
                                      <p:cBhvr additive="base">
                                        <p:cTn id="7" dur="500" fill="hold"/>
                                        <p:tgtEl>
                                          <p:spTgt spid="177160"/>
                                        </p:tgtEl>
                                        <p:attrNameLst>
                                          <p:attrName>ppt_x</p:attrName>
                                        </p:attrNameLst>
                                      </p:cBhvr>
                                      <p:tavLst>
                                        <p:tav tm="0">
                                          <p:val>
                                            <p:strVal val="#ppt_x"/>
                                          </p:val>
                                        </p:tav>
                                        <p:tav tm="100000">
                                          <p:val>
                                            <p:strVal val="#ppt_x"/>
                                          </p:val>
                                        </p:tav>
                                      </p:tavLst>
                                    </p:anim>
                                    <p:anim calcmode="lin" valueType="num">
                                      <p:cBhvr additive="base">
                                        <p:cTn id="8" dur="500" fill="hold"/>
                                        <p:tgtEl>
                                          <p:spTgt spid="17716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77161"/>
                                        </p:tgtEl>
                                        <p:attrNameLst>
                                          <p:attrName>style.visibility</p:attrName>
                                        </p:attrNameLst>
                                      </p:cBhvr>
                                      <p:to>
                                        <p:strVal val="visible"/>
                                      </p:to>
                                    </p:set>
                                    <p:anim calcmode="lin" valueType="num">
                                      <p:cBhvr additive="base">
                                        <p:cTn id="13" dur="500" fill="hold"/>
                                        <p:tgtEl>
                                          <p:spTgt spid="177161"/>
                                        </p:tgtEl>
                                        <p:attrNameLst>
                                          <p:attrName>ppt_x</p:attrName>
                                        </p:attrNameLst>
                                      </p:cBhvr>
                                      <p:tavLst>
                                        <p:tav tm="0">
                                          <p:val>
                                            <p:strVal val="#ppt_x"/>
                                          </p:val>
                                        </p:tav>
                                        <p:tav tm="100000">
                                          <p:val>
                                            <p:strVal val="#ppt_x"/>
                                          </p:val>
                                        </p:tav>
                                      </p:tavLst>
                                    </p:anim>
                                    <p:anim calcmode="lin" valueType="num">
                                      <p:cBhvr additive="base">
                                        <p:cTn id="14" dur="500" fill="hold"/>
                                        <p:tgtEl>
                                          <p:spTgt spid="17716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77164"/>
                                        </p:tgtEl>
                                        <p:attrNameLst>
                                          <p:attrName>style.visibility</p:attrName>
                                        </p:attrNameLst>
                                      </p:cBhvr>
                                      <p:to>
                                        <p:strVal val="visible"/>
                                      </p:to>
                                    </p:set>
                                    <p:anim calcmode="lin" valueType="num">
                                      <p:cBhvr additive="base">
                                        <p:cTn id="19" dur="500" fill="hold"/>
                                        <p:tgtEl>
                                          <p:spTgt spid="177164"/>
                                        </p:tgtEl>
                                        <p:attrNameLst>
                                          <p:attrName>ppt_x</p:attrName>
                                        </p:attrNameLst>
                                      </p:cBhvr>
                                      <p:tavLst>
                                        <p:tav tm="0">
                                          <p:val>
                                            <p:strVal val="#ppt_x"/>
                                          </p:val>
                                        </p:tav>
                                        <p:tav tm="100000">
                                          <p:val>
                                            <p:strVal val="#ppt_x"/>
                                          </p:val>
                                        </p:tav>
                                      </p:tavLst>
                                    </p:anim>
                                    <p:anim calcmode="lin" valueType="num">
                                      <p:cBhvr additive="base">
                                        <p:cTn id="20" dur="500" fill="hold"/>
                                        <p:tgtEl>
                                          <p:spTgt spid="177164"/>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77165"/>
                                        </p:tgtEl>
                                        <p:attrNameLst>
                                          <p:attrName>style.visibility</p:attrName>
                                        </p:attrNameLst>
                                      </p:cBhvr>
                                      <p:to>
                                        <p:strVal val="visible"/>
                                      </p:to>
                                    </p:set>
                                    <p:anim calcmode="lin" valueType="num">
                                      <p:cBhvr additive="base">
                                        <p:cTn id="23" dur="500" fill="hold"/>
                                        <p:tgtEl>
                                          <p:spTgt spid="177165"/>
                                        </p:tgtEl>
                                        <p:attrNameLst>
                                          <p:attrName>ppt_x</p:attrName>
                                        </p:attrNameLst>
                                      </p:cBhvr>
                                      <p:tavLst>
                                        <p:tav tm="0">
                                          <p:val>
                                            <p:strVal val="#ppt_x"/>
                                          </p:val>
                                        </p:tav>
                                        <p:tav tm="100000">
                                          <p:val>
                                            <p:strVal val="#ppt_x"/>
                                          </p:val>
                                        </p:tav>
                                      </p:tavLst>
                                    </p:anim>
                                    <p:anim calcmode="lin" valueType="num">
                                      <p:cBhvr additive="base">
                                        <p:cTn id="24" dur="500" fill="hold"/>
                                        <p:tgtEl>
                                          <p:spTgt spid="17716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5" presetClass="entr" presetSubtype="1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checkerboard(across)">
                                      <p:cBhvr>
                                        <p:cTn id="29" dur="500"/>
                                        <p:tgtEl>
                                          <p:spTgt spid="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nodeType="clickEffect">
                                  <p:stCondLst>
                                    <p:cond delay="0"/>
                                  </p:stCondLst>
                                  <p:childTnLst>
                                    <p:set>
                                      <p:cBhvr>
                                        <p:cTn id="33" dur="1" fill="hold">
                                          <p:stCondLst>
                                            <p:cond delay="0"/>
                                          </p:stCondLst>
                                        </p:cTn>
                                        <p:tgtEl>
                                          <p:spTgt spid="177172"/>
                                        </p:tgtEl>
                                        <p:attrNameLst>
                                          <p:attrName>style.visibility</p:attrName>
                                        </p:attrNameLst>
                                      </p:cBhvr>
                                      <p:to>
                                        <p:strVal val="visible"/>
                                      </p:to>
                                    </p:set>
                                    <p:anim calcmode="lin" valueType="num">
                                      <p:cBhvr additive="base">
                                        <p:cTn id="34" dur="500" fill="hold"/>
                                        <p:tgtEl>
                                          <p:spTgt spid="177172"/>
                                        </p:tgtEl>
                                        <p:attrNameLst>
                                          <p:attrName>ppt_x</p:attrName>
                                        </p:attrNameLst>
                                      </p:cBhvr>
                                      <p:tavLst>
                                        <p:tav tm="0">
                                          <p:val>
                                            <p:strVal val="#ppt_x"/>
                                          </p:val>
                                        </p:tav>
                                        <p:tav tm="100000">
                                          <p:val>
                                            <p:strVal val="#ppt_x"/>
                                          </p:val>
                                        </p:tav>
                                      </p:tavLst>
                                    </p:anim>
                                    <p:anim calcmode="lin" valueType="num">
                                      <p:cBhvr additive="base">
                                        <p:cTn id="35" dur="500" fill="hold"/>
                                        <p:tgtEl>
                                          <p:spTgt spid="177172"/>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additive="base">
                                        <p:cTn id="40" dur="500" fill="hold"/>
                                        <p:tgtEl>
                                          <p:spTgt spid="23"/>
                                        </p:tgtEl>
                                        <p:attrNameLst>
                                          <p:attrName>ppt_x</p:attrName>
                                        </p:attrNameLst>
                                      </p:cBhvr>
                                      <p:tavLst>
                                        <p:tav tm="0">
                                          <p:val>
                                            <p:strVal val="#ppt_x"/>
                                          </p:val>
                                        </p:tav>
                                        <p:tav tm="100000">
                                          <p:val>
                                            <p:strVal val="#ppt_x"/>
                                          </p:val>
                                        </p:tav>
                                      </p:tavLst>
                                    </p:anim>
                                    <p:anim calcmode="lin" valueType="num">
                                      <p:cBhvr additive="base">
                                        <p:cTn id="41"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160" grpId="0"/>
      <p:bldP spid="177164" grpId="0"/>
      <p:bldP spid="2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9AC6D830-40C6-41A8-A3E7-16FE20CC9A5C}" type="slidenum">
              <a:rPr lang="ar-SA" altLang="en-US" sz="1400" smtClean="0">
                <a:solidFill>
                  <a:schemeClr val="tx1"/>
                </a:solidFill>
                <a:cs typeface="Times New Roman" pitchFamily="18" charset="0"/>
              </a:rPr>
              <a:pPr/>
              <a:t>24</a:t>
            </a:fld>
            <a:endParaRPr lang="en-US" altLang="en-US" sz="1400" smtClean="0">
              <a:solidFill>
                <a:schemeClr val="tx1"/>
              </a:solidFill>
              <a:cs typeface="Times New Roman" pitchFamily="18" charset="0"/>
            </a:endParaRPr>
          </a:p>
        </p:txBody>
      </p:sp>
      <p:sp>
        <p:nvSpPr>
          <p:cNvPr id="41987"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41988"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41989" name="Rectangle 8"/>
          <p:cNvSpPr>
            <a:spLocks noChangeArrowheads="1"/>
          </p:cNvSpPr>
          <p:nvPr/>
        </p:nvSpPr>
        <p:spPr bwMode="auto">
          <a:xfrm>
            <a:off x="0" y="32908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8183" name="Object 7"/>
          <p:cNvGraphicFramePr>
            <a:graphicFrameLocks noChangeAspect="1"/>
          </p:cNvGraphicFramePr>
          <p:nvPr/>
        </p:nvGraphicFramePr>
        <p:xfrm>
          <a:off x="573088" y="4071938"/>
          <a:ext cx="3603625" cy="763587"/>
        </p:xfrm>
        <a:graphic>
          <a:graphicData uri="http://schemas.openxmlformats.org/presentationml/2006/ole">
            <p:oleObj spid="_x0000_s18434" name="Equation" r:id="rId3" imgW="1841500" imgH="393700" progId="">
              <p:embed/>
            </p:oleObj>
          </a:graphicData>
        </a:graphic>
      </p:graphicFrame>
      <p:sp>
        <p:nvSpPr>
          <p:cNvPr id="41991" name="Rectangle 9"/>
          <p:cNvSpPr>
            <a:spLocks noChangeArrowheads="1"/>
          </p:cNvSpPr>
          <p:nvPr/>
        </p:nvSpPr>
        <p:spPr bwMode="auto">
          <a:xfrm>
            <a:off x="0" y="35671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78186" name="Text Box 10"/>
          <p:cNvSpPr txBox="1">
            <a:spLocks noChangeArrowheads="1"/>
          </p:cNvSpPr>
          <p:nvPr/>
        </p:nvSpPr>
        <p:spPr bwMode="auto">
          <a:xfrm>
            <a:off x="428625" y="3286125"/>
            <a:ext cx="8497888" cy="1200150"/>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با در نظر داشتن معادله مذکور، تغییرات انرژی پتانسیل که حاصل از تغییرات در جابجایی جسم می باشد (نیروها در طی این تغییرات ثابت در نظر گرفته می شوند) و با علامت </a:t>
            </a:r>
            <a:r>
              <a:rPr lang="en-US" altLang="en-US" i="1"/>
              <a:t>δV</a:t>
            </a:r>
            <a:r>
              <a:rPr lang="fa-IR" altLang="en-US"/>
              <a:t> نوشته می شود، از معادله زیر محاسبه می گردد:</a:t>
            </a:r>
            <a:endParaRPr lang="en-US" altLang="en-US"/>
          </a:p>
        </p:txBody>
      </p:sp>
      <p:sp>
        <p:nvSpPr>
          <p:cNvPr id="41993" name="Rectangle 13"/>
          <p:cNvSpPr>
            <a:spLocks noChangeArrowheads="1"/>
          </p:cNvSpPr>
          <p:nvPr/>
        </p:nvSpPr>
        <p:spPr bwMode="auto">
          <a:xfrm>
            <a:off x="0" y="33289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3" name="Group 18"/>
          <p:cNvGrpSpPr>
            <a:grpSpLocks/>
          </p:cNvGrpSpPr>
          <p:nvPr/>
        </p:nvGrpSpPr>
        <p:grpSpPr bwMode="auto">
          <a:xfrm>
            <a:off x="142875" y="4786313"/>
            <a:ext cx="9001125" cy="1570037"/>
            <a:chOff x="142844" y="4786322"/>
            <a:chExt cx="9001156" cy="1569660"/>
          </a:xfrm>
        </p:grpSpPr>
        <p:sp>
          <p:nvSpPr>
            <p:cNvPr id="42001" name="Text Box 11"/>
            <p:cNvSpPr txBox="1">
              <a:spLocks noChangeArrowheads="1"/>
            </p:cNvSpPr>
            <p:nvPr/>
          </p:nvSpPr>
          <p:spPr bwMode="auto">
            <a:xfrm>
              <a:off x="142844" y="4786322"/>
              <a:ext cx="9001156" cy="1569660"/>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اگر تغييرات در ميدان تغيير مكان را به عنوان تغيير مكان مجازي تلقي نماييم، در اين صورت تغييرات در انرژي پتانسيل نيروها چيزي به جز كار مجازي خارجي نخواهد بود. با تركيب معادلات مربوط به            و با توجه به ثابت بودن نيروها در طي تغييرات ميدان تغيير مكان مي توان نتيجه گرفت:</a:t>
              </a:r>
              <a:endParaRPr lang="en-US" altLang="en-US"/>
            </a:p>
          </p:txBody>
        </p:sp>
        <p:graphicFrame>
          <p:nvGraphicFramePr>
            <p:cNvPr id="42002" name="Object 12"/>
            <p:cNvGraphicFramePr>
              <a:graphicFrameLocks noChangeAspect="1"/>
            </p:cNvGraphicFramePr>
            <p:nvPr/>
          </p:nvGraphicFramePr>
          <p:xfrm>
            <a:off x="6357950" y="5572140"/>
            <a:ext cx="893762" cy="334963"/>
          </p:xfrm>
          <a:graphic>
            <a:graphicData uri="http://schemas.openxmlformats.org/presentationml/2006/ole">
              <p:oleObj spid="_x0000_s18437" name="Equation" r:id="rId4" imgW="533169" imgH="203112" progId="Equation.3">
                <p:embed/>
              </p:oleObj>
            </a:graphicData>
          </a:graphic>
        </p:graphicFrame>
      </p:grpSp>
      <p:sp>
        <p:nvSpPr>
          <p:cNvPr id="41995" name="Rectangle 14"/>
          <p:cNvSpPr>
            <a:spLocks noChangeArrowheads="1"/>
          </p:cNvSpPr>
          <p:nvPr/>
        </p:nvSpPr>
        <p:spPr bwMode="auto">
          <a:xfrm>
            <a:off x="0" y="35290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1996" name="Rectangle 16"/>
          <p:cNvSpPr>
            <a:spLocks noChangeArrowheads="1"/>
          </p:cNvSpPr>
          <p:nvPr/>
        </p:nvSpPr>
        <p:spPr bwMode="auto">
          <a:xfrm>
            <a:off x="0" y="32908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8191" name="Object 15"/>
          <p:cNvGraphicFramePr>
            <a:graphicFrameLocks noChangeAspect="1"/>
          </p:cNvGraphicFramePr>
          <p:nvPr/>
        </p:nvGraphicFramePr>
        <p:xfrm>
          <a:off x="806450" y="5964238"/>
          <a:ext cx="5365750" cy="744537"/>
        </p:xfrm>
        <a:graphic>
          <a:graphicData uri="http://schemas.openxmlformats.org/presentationml/2006/ole">
            <p:oleObj spid="_x0000_s18435" name="Equation" r:id="rId5" imgW="2806700" imgH="393700" progId="">
              <p:embed/>
            </p:oleObj>
          </a:graphicData>
        </a:graphic>
      </p:graphicFrame>
      <p:sp>
        <p:nvSpPr>
          <p:cNvPr id="41998" name="Rectangle 17"/>
          <p:cNvSpPr>
            <a:spLocks noChangeArrowheads="1"/>
          </p:cNvSpPr>
          <p:nvPr/>
        </p:nvSpPr>
        <p:spPr bwMode="auto">
          <a:xfrm>
            <a:off x="0" y="35671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7" name="Text Box 6"/>
          <p:cNvSpPr txBox="1">
            <a:spLocks noChangeArrowheads="1"/>
          </p:cNvSpPr>
          <p:nvPr/>
        </p:nvSpPr>
        <p:spPr bwMode="auto">
          <a:xfrm>
            <a:off x="285750" y="857250"/>
            <a:ext cx="8858250" cy="1570038"/>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حال چنانچه در سیستم مورد نظر، قبل از اعمال سیستم نیروهای </a:t>
            </a:r>
            <a:r>
              <a:rPr lang="en-US" altLang="en-US" i="1"/>
              <a:t>q</a:t>
            </a:r>
            <a:r>
              <a:rPr lang="fa-IR" altLang="en-US"/>
              <a:t>، انرژی پتانسیل نیروها را صفر فرض کنیم، از آنجا که نقطه اثر نیروها در فرایند اعمال به جسم به اندازه </a:t>
            </a:r>
            <a:r>
              <a:rPr lang="en-US" altLang="en-US" i="1"/>
              <a:t>u</a:t>
            </a:r>
            <a:r>
              <a:rPr lang="fa-IR" altLang="en-US"/>
              <a:t> جابجا شده و به همین ترتیب نیروهای حجمی نیز نقطه اثر خود را تغییر می دهند، لذا در صورتی که انرژی پتانسیل نیروهای خارجی اعم از سطحی و حجمی با  </a:t>
            </a:r>
            <a:r>
              <a:rPr lang="en-US" altLang="en-US" i="1"/>
              <a:t>V</a:t>
            </a:r>
            <a:r>
              <a:rPr lang="fa-IR" altLang="en-US"/>
              <a:t> نشان داده شود، می توان نوشت:</a:t>
            </a:r>
            <a:endParaRPr lang="en-US" altLang="en-US"/>
          </a:p>
        </p:txBody>
      </p:sp>
      <p:graphicFrame>
        <p:nvGraphicFramePr>
          <p:cNvPr id="2" name="Object 17"/>
          <p:cNvGraphicFramePr>
            <a:graphicFrameLocks noChangeAspect="1"/>
          </p:cNvGraphicFramePr>
          <p:nvPr/>
        </p:nvGraphicFramePr>
        <p:xfrm>
          <a:off x="2941638" y="2500313"/>
          <a:ext cx="3030537" cy="762000"/>
        </p:xfrm>
        <a:graphic>
          <a:graphicData uri="http://schemas.openxmlformats.org/presentationml/2006/ole">
            <p:oleObj spid="_x0000_s18436" name="Equation" r:id="rId6" imgW="1548728" imgH="393529"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78186">
                                            <p:txEl>
                                              <p:pRg st="0" end="0"/>
                                            </p:txEl>
                                          </p:spTgt>
                                        </p:tgtEl>
                                        <p:attrNameLst>
                                          <p:attrName>style.visibility</p:attrName>
                                        </p:attrNameLst>
                                      </p:cBhvr>
                                      <p:to>
                                        <p:strVal val="visible"/>
                                      </p:to>
                                    </p:set>
                                    <p:anim calcmode="lin" valueType="num">
                                      <p:cBhvr additive="base">
                                        <p:cTn id="19" dur="500" fill="hold"/>
                                        <p:tgtEl>
                                          <p:spTgt spid="178186">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7818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78183"/>
                                        </p:tgtEl>
                                        <p:attrNameLst>
                                          <p:attrName>style.visibility</p:attrName>
                                        </p:attrNameLst>
                                      </p:cBhvr>
                                      <p:to>
                                        <p:strVal val="visible"/>
                                      </p:to>
                                    </p:set>
                                    <p:anim calcmode="lin" valueType="num">
                                      <p:cBhvr additive="base">
                                        <p:cTn id="25" dur="500" fill="hold"/>
                                        <p:tgtEl>
                                          <p:spTgt spid="178183"/>
                                        </p:tgtEl>
                                        <p:attrNameLst>
                                          <p:attrName>ppt_x</p:attrName>
                                        </p:attrNameLst>
                                      </p:cBhvr>
                                      <p:tavLst>
                                        <p:tav tm="0">
                                          <p:val>
                                            <p:strVal val="#ppt_x"/>
                                          </p:val>
                                        </p:tav>
                                        <p:tav tm="100000">
                                          <p:val>
                                            <p:strVal val="#ppt_x"/>
                                          </p:val>
                                        </p:tav>
                                      </p:tavLst>
                                    </p:anim>
                                    <p:anim calcmode="lin" valueType="num">
                                      <p:cBhvr additive="base">
                                        <p:cTn id="26" dur="500" fill="hold"/>
                                        <p:tgtEl>
                                          <p:spTgt spid="17818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5" presetClass="entr" presetSubtype="10"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checkerboard(across)">
                                      <p:cBhvr>
                                        <p:cTn id="31" dur="500"/>
                                        <p:tgtEl>
                                          <p:spTgt spid="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nodeType="clickEffect">
                                  <p:stCondLst>
                                    <p:cond delay="0"/>
                                  </p:stCondLst>
                                  <p:childTnLst>
                                    <p:set>
                                      <p:cBhvr>
                                        <p:cTn id="35" dur="1" fill="hold">
                                          <p:stCondLst>
                                            <p:cond delay="0"/>
                                          </p:stCondLst>
                                        </p:cTn>
                                        <p:tgtEl>
                                          <p:spTgt spid="178191"/>
                                        </p:tgtEl>
                                        <p:attrNameLst>
                                          <p:attrName>style.visibility</p:attrName>
                                        </p:attrNameLst>
                                      </p:cBhvr>
                                      <p:to>
                                        <p:strVal val="visible"/>
                                      </p:to>
                                    </p:set>
                                    <p:anim calcmode="lin" valueType="num">
                                      <p:cBhvr additive="base">
                                        <p:cTn id="36" dur="500" fill="hold"/>
                                        <p:tgtEl>
                                          <p:spTgt spid="178191"/>
                                        </p:tgtEl>
                                        <p:attrNameLst>
                                          <p:attrName>ppt_x</p:attrName>
                                        </p:attrNameLst>
                                      </p:cBhvr>
                                      <p:tavLst>
                                        <p:tav tm="0">
                                          <p:val>
                                            <p:strVal val="#ppt_x"/>
                                          </p:val>
                                        </p:tav>
                                        <p:tav tm="100000">
                                          <p:val>
                                            <p:strVal val="#ppt_x"/>
                                          </p:val>
                                        </p:tav>
                                      </p:tavLst>
                                    </p:anim>
                                    <p:anim calcmode="lin" valueType="num">
                                      <p:cBhvr additive="base">
                                        <p:cTn id="37" dur="500" fill="hold"/>
                                        <p:tgtEl>
                                          <p:spTgt spid="17819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3792EDF1-966E-4F2E-90FC-4A73F0AE0FAC}" type="slidenum">
              <a:rPr lang="ar-SA" altLang="en-US" sz="1400" smtClean="0">
                <a:solidFill>
                  <a:schemeClr val="tx1"/>
                </a:solidFill>
                <a:cs typeface="Times New Roman" pitchFamily="18" charset="0"/>
              </a:rPr>
              <a:pPr/>
              <a:t>25</a:t>
            </a:fld>
            <a:endParaRPr lang="en-US" altLang="en-US" sz="1400" smtClean="0">
              <a:solidFill>
                <a:schemeClr val="tx1"/>
              </a:solidFill>
              <a:cs typeface="Times New Roman" pitchFamily="18" charset="0"/>
            </a:endParaRPr>
          </a:p>
        </p:txBody>
      </p:sp>
      <p:sp>
        <p:nvSpPr>
          <p:cNvPr id="43011"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43012"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79206" name="Rectangle 6"/>
          <p:cNvSpPr>
            <a:spLocks noChangeArrowheads="1"/>
          </p:cNvSpPr>
          <p:nvPr/>
        </p:nvSpPr>
        <p:spPr bwMode="auto">
          <a:xfrm>
            <a:off x="2298700" y="1052513"/>
            <a:ext cx="6611938" cy="457200"/>
          </a:xfrm>
          <a:prstGeom prst="rect">
            <a:avLst/>
          </a:prstGeom>
          <a:noFill/>
          <a:ln w="9525" algn="ctr">
            <a:noFill/>
            <a:miter lim="800000"/>
            <a:headEnd/>
            <a:tailEnd/>
          </a:ln>
        </p:spPr>
        <p:txBody>
          <a:bodyPr wrap="none" anchor="ctr">
            <a:spAutoFit/>
          </a:bodyPr>
          <a:lstStyle/>
          <a:p>
            <a:pPr algn="justLow" rtl="1"/>
            <a:r>
              <a:rPr lang="fa-IR" altLang="en-US"/>
              <a:t>اما با توجه به معادله اصل تغيير مكان هاي مجازي خواهيم داشت:</a:t>
            </a:r>
          </a:p>
        </p:txBody>
      </p:sp>
      <p:sp>
        <p:nvSpPr>
          <p:cNvPr id="43014" name="Rectangle 8"/>
          <p:cNvSpPr>
            <a:spLocks noChangeArrowheads="1"/>
          </p:cNvSpPr>
          <p:nvPr/>
        </p:nvSpPr>
        <p:spPr bwMode="auto">
          <a:xfrm>
            <a:off x="0" y="33194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9207" name="Object 7"/>
          <p:cNvGraphicFramePr>
            <a:graphicFrameLocks noChangeAspect="1"/>
          </p:cNvGraphicFramePr>
          <p:nvPr/>
        </p:nvGraphicFramePr>
        <p:xfrm>
          <a:off x="3929063" y="1714500"/>
          <a:ext cx="2305050" cy="417513"/>
        </p:xfrm>
        <a:graphic>
          <a:graphicData uri="http://schemas.openxmlformats.org/presentationml/2006/ole">
            <p:oleObj spid="_x0000_s19458" name="Equation" r:id="rId3" imgW="1205977" imgH="215806" progId="Equation.3">
              <p:embed/>
            </p:oleObj>
          </a:graphicData>
        </a:graphic>
      </p:graphicFrame>
      <p:sp>
        <p:nvSpPr>
          <p:cNvPr id="43016" name="Rectangle 9"/>
          <p:cNvSpPr>
            <a:spLocks noChangeArrowheads="1"/>
          </p:cNvSpPr>
          <p:nvPr/>
        </p:nvSpPr>
        <p:spPr bwMode="auto">
          <a:xfrm>
            <a:off x="0" y="35385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79210" name="Rectangle 10"/>
          <p:cNvSpPr>
            <a:spLocks noChangeArrowheads="1"/>
          </p:cNvSpPr>
          <p:nvPr/>
        </p:nvSpPr>
        <p:spPr bwMode="auto">
          <a:xfrm>
            <a:off x="6672263" y="2286000"/>
            <a:ext cx="2206625" cy="457200"/>
          </a:xfrm>
          <a:prstGeom prst="rect">
            <a:avLst/>
          </a:prstGeom>
          <a:noFill/>
          <a:ln w="9525" algn="ctr">
            <a:noFill/>
            <a:miter lim="800000"/>
            <a:headEnd/>
            <a:tailEnd/>
          </a:ln>
        </p:spPr>
        <p:txBody>
          <a:bodyPr wrap="none" anchor="ctr">
            <a:spAutoFit/>
          </a:bodyPr>
          <a:lstStyle/>
          <a:p>
            <a:pPr algn="justLow" rtl="1"/>
            <a:r>
              <a:rPr lang="fa-IR" altLang="en-US"/>
              <a:t>بنابراين اگر بنويسيم:</a:t>
            </a:r>
          </a:p>
        </p:txBody>
      </p:sp>
      <p:sp>
        <p:nvSpPr>
          <p:cNvPr id="43018" name="Rectangle 12"/>
          <p:cNvSpPr>
            <a:spLocks noChangeArrowheads="1"/>
          </p:cNvSpPr>
          <p:nvPr/>
        </p:nvSpPr>
        <p:spPr bwMode="auto">
          <a:xfrm>
            <a:off x="0" y="33385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9211" name="Object 11"/>
          <p:cNvGraphicFramePr>
            <a:graphicFrameLocks noChangeAspect="1"/>
          </p:cNvGraphicFramePr>
          <p:nvPr/>
        </p:nvGraphicFramePr>
        <p:xfrm>
          <a:off x="4335463" y="2714625"/>
          <a:ext cx="1231900" cy="317500"/>
        </p:xfrm>
        <a:graphic>
          <a:graphicData uri="http://schemas.openxmlformats.org/presentationml/2006/ole">
            <p:oleObj spid="_x0000_s19459" name="Equation" r:id="rId4" imgW="698197" imgH="177723" progId="">
              <p:embed/>
            </p:oleObj>
          </a:graphicData>
        </a:graphic>
      </p:graphicFrame>
      <p:sp>
        <p:nvSpPr>
          <p:cNvPr id="43020" name="Rectangle 13"/>
          <p:cNvSpPr>
            <a:spLocks noChangeArrowheads="1"/>
          </p:cNvSpPr>
          <p:nvPr/>
        </p:nvSpPr>
        <p:spPr bwMode="auto">
          <a:xfrm>
            <a:off x="0" y="35194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3021" name="Rectangle 16"/>
          <p:cNvSpPr>
            <a:spLocks noChangeArrowheads="1"/>
          </p:cNvSpPr>
          <p:nvPr/>
        </p:nvSpPr>
        <p:spPr bwMode="auto">
          <a:xfrm>
            <a:off x="0" y="33575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19"/>
          <p:cNvGrpSpPr>
            <a:grpSpLocks/>
          </p:cNvGrpSpPr>
          <p:nvPr/>
        </p:nvGrpSpPr>
        <p:grpSpPr bwMode="auto">
          <a:xfrm>
            <a:off x="214313" y="3143250"/>
            <a:ext cx="8786812" cy="830263"/>
            <a:chOff x="214282" y="3357562"/>
            <a:chExt cx="8642350" cy="830997"/>
          </a:xfrm>
        </p:grpSpPr>
        <p:sp>
          <p:nvSpPr>
            <p:cNvPr id="43029" name="Text Box 14"/>
            <p:cNvSpPr txBox="1">
              <a:spLocks noChangeArrowheads="1"/>
            </p:cNvSpPr>
            <p:nvPr/>
          </p:nvSpPr>
          <p:spPr bwMode="auto">
            <a:xfrm>
              <a:off x="214282" y="3357562"/>
              <a:ext cx="8642350" cy="830997"/>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و     را انرژي پتانسيل كلي سيستم بناميم، در اين صورت شرايط تعادل وقتي ارضاء مي شود كه معادله زير برقرار باشد:</a:t>
              </a:r>
              <a:endParaRPr lang="en-US" altLang="en-US"/>
            </a:p>
          </p:txBody>
        </p:sp>
        <p:graphicFrame>
          <p:nvGraphicFramePr>
            <p:cNvPr id="43030" name="Object 15"/>
            <p:cNvGraphicFramePr>
              <a:graphicFrameLocks noChangeAspect="1"/>
            </p:cNvGraphicFramePr>
            <p:nvPr/>
          </p:nvGraphicFramePr>
          <p:xfrm>
            <a:off x="8286776" y="3429000"/>
            <a:ext cx="382587" cy="352425"/>
          </p:xfrm>
          <a:graphic>
            <a:graphicData uri="http://schemas.openxmlformats.org/presentationml/2006/ole">
              <p:oleObj spid="_x0000_s19461" name="Equation" r:id="rId5" imgW="164957" imgH="152268" progId="">
                <p:embed/>
              </p:oleObj>
            </a:graphicData>
          </a:graphic>
        </p:graphicFrame>
      </p:grpSp>
      <p:sp>
        <p:nvSpPr>
          <p:cNvPr id="43023" name="Rectangle 17"/>
          <p:cNvSpPr>
            <a:spLocks noChangeArrowheads="1"/>
          </p:cNvSpPr>
          <p:nvPr/>
        </p:nvSpPr>
        <p:spPr bwMode="auto">
          <a:xfrm>
            <a:off x="0" y="35004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3024" name="Rectangle 19"/>
          <p:cNvSpPr>
            <a:spLocks noChangeArrowheads="1"/>
          </p:cNvSpPr>
          <p:nvPr/>
        </p:nvSpPr>
        <p:spPr bwMode="auto">
          <a:xfrm>
            <a:off x="0" y="33385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79218" name="Object 18"/>
          <p:cNvGraphicFramePr>
            <a:graphicFrameLocks noChangeAspect="1"/>
          </p:cNvGraphicFramePr>
          <p:nvPr/>
        </p:nvGraphicFramePr>
        <p:xfrm>
          <a:off x="4214813" y="3929063"/>
          <a:ext cx="1008062" cy="400050"/>
        </p:xfrm>
        <a:graphic>
          <a:graphicData uri="http://schemas.openxmlformats.org/presentationml/2006/ole">
            <p:oleObj spid="_x0000_s19460" name="Equation" r:id="rId6" imgW="457002" imgH="177723" progId="">
              <p:embed/>
            </p:oleObj>
          </a:graphicData>
        </a:graphic>
      </p:graphicFrame>
      <p:sp>
        <p:nvSpPr>
          <p:cNvPr id="43026" name="Rectangle 20"/>
          <p:cNvSpPr>
            <a:spLocks noChangeArrowheads="1"/>
          </p:cNvSpPr>
          <p:nvPr/>
        </p:nvSpPr>
        <p:spPr bwMode="auto">
          <a:xfrm>
            <a:off x="0" y="35194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1" name="Rectangle 6"/>
          <p:cNvSpPr>
            <a:spLocks noChangeArrowheads="1"/>
          </p:cNvSpPr>
          <p:nvPr/>
        </p:nvSpPr>
        <p:spPr bwMode="auto">
          <a:xfrm>
            <a:off x="214313" y="4572000"/>
            <a:ext cx="8804275" cy="461963"/>
          </a:xfrm>
          <a:prstGeom prst="rect">
            <a:avLst/>
          </a:prstGeom>
          <a:noFill/>
          <a:ln w="9525" algn="ctr">
            <a:noFill/>
            <a:miter lim="800000"/>
            <a:headEnd/>
            <a:tailEnd/>
          </a:ln>
        </p:spPr>
        <p:txBody>
          <a:bodyPr wrap="none" anchor="ctr">
            <a:spAutoFit/>
          </a:bodyPr>
          <a:lstStyle/>
          <a:p>
            <a:pPr algn="justLow" rtl="1"/>
            <a:r>
              <a:rPr lang="fa-IR" altLang="en-US"/>
              <a:t>یعنی انرژی پتانسیل مانا </a:t>
            </a:r>
            <a:r>
              <a:rPr lang="en-US" altLang="en-US"/>
              <a:t>(Stationary)</a:t>
            </a:r>
            <a:r>
              <a:rPr lang="fa-IR" altLang="en-US"/>
              <a:t>می شود. معادله فوق داراي بياني به صورت زير است:</a:t>
            </a:r>
          </a:p>
        </p:txBody>
      </p:sp>
      <p:sp>
        <p:nvSpPr>
          <p:cNvPr id="22" name="Text Box 8"/>
          <p:cNvSpPr txBox="1">
            <a:spLocks noChangeArrowheads="1"/>
          </p:cNvSpPr>
          <p:nvPr/>
        </p:nvSpPr>
        <p:spPr bwMode="auto">
          <a:xfrm>
            <a:off x="71438" y="5000625"/>
            <a:ext cx="9144000" cy="1384300"/>
          </a:xfrm>
          <a:prstGeom prst="rect">
            <a:avLst/>
          </a:prstGeom>
          <a:noFill/>
          <a:ln w="9525" algn="ctr">
            <a:noFill/>
            <a:miter lim="800000"/>
            <a:headEnd/>
            <a:tailEnd/>
          </a:ln>
        </p:spPr>
        <p:txBody>
          <a:bodyPr>
            <a:spAutoFit/>
          </a:bodyPr>
          <a:lstStyle/>
          <a:p>
            <a:pPr algn="ctr" rtl="1" eaLnBrk="1" hangingPunct="1">
              <a:spcBef>
                <a:spcPct val="50000"/>
              </a:spcBef>
            </a:pPr>
            <a:r>
              <a:rPr lang="fa-IR" altLang="en-US" sz="2800">
                <a:solidFill>
                  <a:srgbClr val="FFFF00"/>
                </a:solidFill>
              </a:rPr>
              <a:t>در بين تمام وضعيت هاي ممكن تغيير شكل سازگار با شرايط مرزي  </a:t>
            </a:r>
            <a:r>
              <a:rPr lang="en-US" altLang="en-US" sz="2800" i="1">
                <a:solidFill>
                  <a:srgbClr val="FFFF00"/>
                </a:solidFill>
              </a:rPr>
              <a:t>S</a:t>
            </a:r>
            <a:r>
              <a:rPr lang="en-US" altLang="en-US" sz="2800" i="1" baseline="-25000">
                <a:solidFill>
                  <a:srgbClr val="FFFF00"/>
                </a:solidFill>
              </a:rPr>
              <a:t>u</a:t>
            </a:r>
            <a:r>
              <a:rPr lang="fa-IR" altLang="en-US" sz="2800">
                <a:solidFill>
                  <a:srgbClr val="FFFF00"/>
                </a:solidFill>
              </a:rPr>
              <a:t>، تنها تغيير شكل حقيقي سيستم  (تغییر شکلی که تعادل را ارضا می کند) منجر به مانا شدن انرژي پتانسيل كلی سيستم مي شود.</a:t>
            </a:r>
            <a:endParaRPr lang="en-US" altLang="en-US" sz="2800">
              <a:solidFill>
                <a:srgbClr val="FFFF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79207"/>
                                        </p:tgtEl>
                                        <p:attrNameLst>
                                          <p:attrName>style.visibility</p:attrName>
                                        </p:attrNameLst>
                                      </p:cBhvr>
                                      <p:to>
                                        <p:strVal val="visible"/>
                                      </p:to>
                                    </p:set>
                                    <p:anim calcmode="lin" valueType="num">
                                      <p:cBhvr additive="base">
                                        <p:cTn id="7" dur="500" fill="hold"/>
                                        <p:tgtEl>
                                          <p:spTgt spid="179207"/>
                                        </p:tgtEl>
                                        <p:attrNameLst>
                                          <p:attrName>ppt_x</p:attrName>
                                        </p:attrNameLst>
                                      </p:cBhvr>
                                      <p:tavLst>
                                        <p:tav tm="0">
                                          <p:val>
                                            <p:strVal val="#ppt_x"/>
                                          </p:val>
                                        </p:tav>
                                        <p:tav tm="100000">
                                          <p:val>
                                            <p:strVal val="#ppt_x"/>
                                          </p:val>
                                        </p:tav>
                                      </p:tavLst>
                                    </p:anim>
                                    <p:anim calcmode="lin" valueType="num">
                                      <p:cBhvr additive="base">
                                        <p:cTn id="8" dur="500" fill="hold"/>
                                        <p:tgtEl>
                                          <p:spTgt spid="17920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9206"/>
                                        </p:tgtEl>
                                        <p:attrNameLst>
                                          <p:attrName>style.visibility</p:attrName>
                                        </p:attrNameLst>
                                      </p:cBhvr>
                                      <p:to>
                                        <p:strVal val="visible"/>
                                      </p:to>
                                    </p:set>
                                    <p:anim calcmode="lin" valueType="num">
                                      <p:cBhvr additive="base">
                                        <p:cTn id="11" dur="500" fill="hold"/>
                                        <p:tgtEl>
                                          <p:spTgt spid="179206"/>
                                        </p:tgtEl>
                                        <p:attrNameLst>
                                          <p:attrName>ppt_x</p:attrName>
                                        </p:attrNameLst>
                                      </p:cBhvr>
                                      <p:tavLst>
                                        <p:tav tm="0">
                                          <p:val>
                                            <p:strVal val="#ppt_x"/>
                                          </p:val>
                                        </p:tav>
                                        <p:tav tm="100000">
                                          <p:val>
                                            <p:strVal val="#ppt_x"/>
                                          </p:val>
                                        </p:tav>
                                      </p:tavLst>
                                    </p:anim>
                                    <p:anim calcmode="lin" valueType="num">
                                      <p:cBhvr additive="base">
                                        <p:cTn id="12" dur="500" fill="hold"/>
                                        <p:tgtEl>
                                          <p:spTgt spid="179206"/>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79211"/>
                                        </p:tgtEl>
                                        <p:attrNameLst>
                                          <p:attrName>style.visibility</p:attrName>
                                        </p:attrNameLst>
                                      </p:cBhvr>
                                      <p:to>
                                        <p:strVal val="visible"/>
                                      </p:to>
                                    </p:set>
                                    <p:anim calcmode="lin" valueType="num">
                                      <p:cBhvr additive="base">
                                        <p:cTn id="17" dur="500" fill="hold"/>
                                        <p:tgtEl>
                                          <p:spTgt spid="179211"/>
                                        </p:tgtEl>
                                        <p:attrNameLst>
                                          <p:attrName>ppt_x</p:attrName>
                                        </p:attrNameLst>
                                      </p:cBhvr>
                                      <p:tavLst>
                                        <p:tav tm="0">
                                          <p:val>
                                            <p:strVal val="#ppt_x"/>
                                          </p:val>
                                        </p:tav>
                                        <p:tav tm="100000">
                                          <p:val>
                                            <p:strVal val="#ppt_x"/>
                                          </p:val>
                                        </p:tav>
                                      </p:tavLst>
                                    </p:anim>
                                    <p:anim calcmode="lin" valueType="num">
                                      <p:cBhvr additive="base">
                                        <p:cTn id="18" dur="500" fill="hold"/>
                                        <p:tgtEl>
                                          <p:spTgt spid="179211"/>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179210"/>
                                        </p:tgtEl>
                                        <p:attrNameLst>
                                          <p:attrName>style.visibility</p:attrName>
                                        </p:attrNameLst>
                                      </p:cBhvr>
                                      <p:to>
                                        <p:strVal val="visible"/>
                                      </p:to>
                                    </p:set>
                                    <p:anim calcmode="lin" valueType="num">
                                      <p:cBhvr additive="base">
                                        <p:cTn id="21" dur="500" fill="hold"/>
                                        <p:tgtEl>
                                          <p:spTgt spid="179210"/>
                                        </p:tgtEl>
                                        <p:attrNameLst>
                                          <p:attrName>ppt_x</p:attrName>
                                        </p:attrNameLst>
                                      </p:cBhvr>
                                      <p:tavLst>
                                        <p:tav tm="0">
                                          <p:val>
                                            <p:strVal val="#ppt_x"/>
                                          </p:val>
                                        </p:tav>
                                        <p:tav tm="100000">
                                          <p:val>
                                            <p:strVal val="#ppt_x"/>
                                          </p:val>
                                        </p:tav>
                                      </p:tavLst>
                                    </p:anim>
                                    <p:anim calcmode="lin" valueType="num">
                                      <p:cBhvr additive="base">
                                        <p:cTn id="22" dur="500" fill="hold"/>
                                        <p:tgtEl>
                                          <p:spTgt spid="179210"/>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heckerboard(across)">
                                      <p:cBhvr>
                                        <p:cTn id="27" dur="500"/>
                                        <p:tgtEl>
                                          <p:spTgt spid="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 presetClass="entr" presetSubtype="4" fill="hold" nodeType="clickEffect">
                                  <p:stCondLst>
                                    <p:cond delay="0"/>
                                  </p:stCondLst>
                                  <p:childTnLst>
                                    <p:set>
                                      <p:cBhvr>
                                        <p:cTn id="31" dur="1" fill="hold">
                                          <p:stCondLst>
                                            <p:cond delay="0"/>
                                          </p:stCondLst>
                                        </p:cTn>
                                        <p:tgtEl>
                                          <p:spTgt spid="179218"/>
                                        </p:tgtEl>
                                        <p:attrNameLst>
                                          <p:attrName>style.visibility</p:attrName>
                                        </p:attrNameLst>
                                      </p:cBhvr>
                                      <p:to>
                                        <p:strVal val="visible"/>
                                      </p:to>
                                    </p:set>
                                    <p:anim calcmode="lin" valueType="num">
                                      <p:cBhvr additive="base">
                                        <p:cTn id="32" dur="500" fill="hold"/>
                                        <p:tgtEl>
                                          <p:spTgt spid="179218"/>
                                        </p:tgtEl>
                                        <p:attrNameLst>
                                          <p:attrName>ppt_x</p:attrName>
                                        </p:attrNameLst>
                                      </p:cBhvr>
                                      <p:tavLst>
                                        <p:tav tm="0">
                                          <p:val>
                                            <p:strVal val="#ppt_x"/>
                                          </p:val>
                                        </p:tav>
                                        <p:tav tm="100000">
                                          <p:val>
                                            <p:strVal val="#ppt_x"/>
                                          </p:val>
                                        </p:tav>
                                      </p:tavLst>
                                    </p:anim>
                                    <p:anim calcmode="lin" valueType="num">
                                      <p:cBhvr additive="base">
                                        <p:cTn id="33" dur="500" fill="hold"/>
                                        <p:tgtEl>
                                          <p:spTgt spid="179218"/>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with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additive="base">
                                        <p:cTn id="38" dur="500" fill="hold"/>
                                        <p:tgtEl>
                                          <p:spTgt spid="21"/>
                                        </p:tgtEl>
                                        <p:attrNameLst>
                                          <p:attrName>ppt_x</p:attrName>
                                        </p:attrNameLst>
                                      </p:cBhvr>
                                      <p:tavLst>
                                        <p:tav tm="0">
                                          <p:val>
                                            <p:strVal val="#ppt_x"/>
                                          </p:val>
                                        </p:tav>
                                        <p:tav tm="100000">
                                          <p:val>
                                            <p:strVal val="#ppt_x"/>
                                          </p:val>
                                        </p:tav>
                                      </p:tavLst>
                                    </p:anim>
                                    <p:anim calcmode="lin" valueType="num">
                                      <p:cBhvr additive="base">
                                        <p:cTn id="3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withGroup">
                            <p:stCondLst>
                              <p:cond delay="0"/>
                            </p:stCondLst>
                            <p:childTnLst>
                              <p:par>
                                <p:cTn id="42" presetID="5" presetClass="entr" presetSubtype="10" fill="hold" grpId="0" nodeType="clickEffect">
                                  <p:stCondLst>
                                    <p:cond delay="0"/>
                                  </p:stCondLst>
                                  <p:childTnLst>
                                    <p:set>
                                      <p:cBhvr>
                                        <p:cTn id="43" dur="1" fill="hold">
                                          <p:stCondLst>
                                            <p:cond delay="0"/>
                                          </p:stCondLst>
                                        </p:cTn>
                                        <p:tgtEl>
                                          <p:spTgt spid="22"/>
                                        </p:tgtEl>
                                        <p:attrNameLst>
                                          <p:attrName>style.visibility</p:attrName>
                                        </p:attrNameLst>
                                      </p:cBhvr>
                                      <p:to>
                                        <p:strVal val="visible"/>
                                      </p:to>
                                    </p:set>
                                    <p:animEffect transition="in" filter="checkerboard(across)">
                                      <p:cBhvr>
                                        <p:cTn id="4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6" grpId="0"/>
      <p:bldP spid="179210" grpId="0"/>
      <p:bldP spid="21" grpId="0"/>
      <p:bldP spid="2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33C904B2-8245-4F79-9E2A-5DC1AE7DA7BD}" type="slidenum">
              <a:rPr lang="ar-SA" altLang="en-US" sz="1400" smtClean="0">
                <a:solidFill>
                  <a:schemeClr val="tx1"/>
                </a:solidFill>
                <a:cs typeface="Times New Roman" pitchFamily="18" charset="0"/>
              </a:rPr>
              <a:pPr/>
              <a:t>26</a:t>
            </a:fld>
            <a:endParaRPr lang="en-US" altLang="en-US" sz="1400" smtClean="0">
              <a:solidFill>
                <a:schemeClr val="tx1"/>
              </a:solidFill>
              <a:cs typeface="Times New Roman" pitchFamily="18" charset="0"/>
            </a:endParaRPr>
          </a:p>
        </p:txBody>
      </p:sp>
      <p:sp>
        <p:nvSpPr>
          <p:cNvPr id="44035"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44036"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44037" name="Text Box 7"/>
          <p:cNvSpPr txBox="1">
            <a:spLocks noChangeArrowheads="1"/>
          </p:cNvSpPr>
          <p:nvPr/>
        </p:nvSpPr>
        <p:spPr bwMode="auto">
          <a:xfrm>
            <a:off x="288925" y="2060575"/>
            <a:ext cx="8675688" cy="457200"/>
          </a:xfrm>
          <a:prstGeom prst="rect">
            <a:avLst/>
          </a:prstGeom>
          <a:noFill/>
          <a:ln w="9525" algn="ctr">
            <a:noFill/>
            <a:miter lim="800000"/>
            <a:headEnd/>
            <a:tailEnd/>
          </a:ln>
        </p:spPr>
        <p:txBody>
          <a:bodyPr>
            <a:spAutoFit/>
          </a:bodyPr>
          <a:lstStyle/>
          <a:p>
            <a:pPr algn="ctr" eaLnBrk="1" hangingPunct="1">
              <a:spcBef>
                <a:spcPct val="50000"/>
              </a:spcBef>
            </a:pPr>
            <a:endParaRPr lang="fa-IR" altLang="en-US"/>
          </a:p>
        </p:txBody>
      </p:sp>
      <p:sp>
        <p:nvSpPr>
          <p:cNvPr id="44038" name="Rectangle 10"/>
          <p:cNvSpPr>
            <a:spLocks noChangeArrowheads="1"/>
          </p:cNvSpPr>
          <p:nvPr/>
        </p:nvSpPr>
        <p:spPr bwMode="auto">
          <a:xfrm>
            <a:off x="0" y="33385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4039" name="Rectangle 11"/>
          <p:cNvSpPr>
            <a:spLocks noChangeArrowheads="1"/>
          </p:cNvSpPr>
          <p:nvPr/>
        </p:nvSpPr>
        <p:spPr bwMode="auto">
          <a:xfrm>
            <a:off x="0" y="35194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80237" name="Rectangle 13"/>
          <p:cNvSpPr>
            <a:spLocks noChangeArrowheads="1"/>
          </p:cNvSpPr>
          <p:nvPr/>
        </p:nvSpPr>
        <p:spPr bwMode="auto">
          <a:xfrm>
            <a:off x="142875" y="857250"/>
            <a:ext cx="9001125" cy="830263"/>
          </a:xfrm>
          <a:prstGeom prst="rect">
            <a:avLst/>
          </a:prstGeom>
          <a:noFill/>
          <a:ln w="9525" algn="ctr">
            <a:noFill/>
            <a:miter lim="800000"/>
            <a:headEnd/>
            <a:tailEnd/>
          </a:ln>
        </p:spPr>
        <p:txBody>
          <a:bodyPr anchor="ctr">
            <a:spAutoFit/>
          </a:bodyPr>
          <a:lstStyle/>
          <a:p>
            <a:pPr algn="just" rtl="1"/>
            <a:r>
              <a:rPr lang="fa-IR" altLang="en-US"/>
              <a:t>برای بررسی در مورد حداقل یا حداکثر بودن  انرژي پتانسيل كلي در شرایطی که این انرژی مانا است، وضعیت تعادل و وضعیت مجاور آن را در نظر می گیریم.</a:t>
            </a:r>
          </a:p>
        </p:txBody>
      </p:sp>
      <p:sp>
        <p:nvSpPr>
          <p:cNvPr id="44041" name="Rectangle 16"/>
          <p:cNvSpPr>
            <a:spLocks noChangeArrowheads="1"/>
          </p:cNvSpPr>
          <p:nvPr/>
        </p:nvSpPr>
        <p:spPr bwMode="auto">
          <a:xfrm>
            <a:off x="0" y="31861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4042" name="Rectangle 17"/>
          <p:cNvSpPr>
            <a:spLocks noChangeArrowheads="1"/>
          </p:cNvSpPr>
          <p:nvPr/>
        </p:nvSpPr>
        <p:spPr bwMode="auto">
          <a:xfrm>
            <a:off x="0" y="36718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16"/>
          <p:cNvGrpSpPr>
            <a:grpSpLocks/>
          </p:cNvGrpSpPr>
          <p:nvPr/>
        </p:nvGrpSpPr>
        <p:grpSpPr bwMode="auto">
          <a:xfrm>
            <a:off x="0" y="1643063"/>
            <a:ext cx="9144000" cy="1200150"/>
            <a:chOff x="0" y="1643050"/>
            <a:chExt cx="9144000" cy="1200329"/>
          </a:xfrm>
        </p:grpSpPr>
        <p:sp>
          <p:nvSpPr>
            <p:cNvPr id="44047" name="Rectangle 14"/>
            <p:cNvSpPr>
              <a:spLocks noChangeArrowheads="1"/>
            </p:cNvSpPr>
            <p:nvPr/>
          </p:nvSpPr>
          <p:spPr bwMode="auto">
            <a:xfrm>
              <a:off x="0" y="1643050"/>
              <a:ext cx="9144000" cy="1200329"/>
            </a:xfrm>
            <a:prstGeom prst="rect">
              <a:avLst/>
            </a:prstGeom>
            <a:noFill/>
            <a:ln w="9525" algn="ctr">
              <a:noFill/>
              <a:miter lim="800000"/>
              <a:headEnd/>
              <a:tailEnd/>
            </a:ln>
          </p:spPr>
          <p:txBody>
            <a:bodyPr anchor="ctr">
              <a:spAutoFit/>
            </a:bodyPr>
            <a:lstStyle/>
            <a:p>
              <a:pPr algn="justLow" rtl="1"/>
              <a:r>
                <a:rPr lang="fa-IR" altLang="en-US"/>
                <a:t>هرگاه تانسور کرنش را برای وضعیت تعادل با </a:t>
              </a:r>
              <a:r>
                <a:rPr lang="en-US" altLang="en-US" i="1"/>
                <a:t>e</a:t>
              </a:r>
              <a:r>
                <a:rPr lang="en-US" altLang="en-US" i="1" baseline="-25000"/>
                <a:t>ij</a:t>
              </a:r>
              <a:r>
                <a:rPr lang="fa-IR" altLang="en-US" i="1" baseline="-25000"/>
                <a:t> </a:t>
              </a:r>
              <a:r>
                <a:rPr lang="fa-IR" altLang="en-US"/>
                <a:t> و برای وضعیت مجاور با                    نشان دهیم و انرژی پتانسیل کلی مربوط به دو وضعیت مذکور را با </a:t>
              </a:r>
              <a:r>
                <a:rPr lang="en-US" altLang="en-US" baseline="-25000"/>
                <a:t>0</a:t>
              </a:r>
              <a:r>
                <a:rPr lang="fa-IR" altLang="en-US"/>
                <a:t>∏ و ∏ مشخص نماییم، در این صورت می توان نوشت:</a:t>
              </a:r>
            </a:p>
          </p:txBody>
        </p:sp>
        <p:graphicFrame>
          <p:nvGraphicFramePr>
            <p:cNvPr id="44048" name="Object 15"/>
            <p:cNvGraphicFramePr>
              <a:graphicFrameLocks noChangeAspect="1"/>
            </p:cNvGraphicFramePr>
            <p:nvPr/>
          </p:nvGraphicFramePr>
          <p:xfrm>
            <a:off x="928662" y="1643050"/>
            <a:ext cx="923925" cy="412750"/>
          </p:xfrm>
          <a:graphic>
            <a:graphicData uri="http://schemas.openxmlformats.org/presentationml/2006/ole">
              <p:oleObj spid="_x0000_s20484" name="Equation" r:id="rId3" imgW="545863" imgH="241195" progId="">
                <p:embed/>
              </p:oleObj>
            </a:graphicData>
          </a:graphic>
        </p:graphicFrame>
      </p:grpSp>
      <p:graphicFrame>
        <p:nvGraphicFramePr>
          <p:cNvPr id="181254" name="Object 6"/>
          <p:cNvGraphicFramePr>
            <a:graphicFrameLocks noChangeAspect="1"/>
          </p:cNvGraphicFramePr>
          <p:nvPr/>
        </p:nvGraphicFramePr>
        <p:xfrm>
          <a:off x="244475" y="2928938"/>
          <a:ext cx="8637588" cy="1484312"/>
        </p:xfrm>
        <a:graphic>
          <a:graphicData uri="http://schemas.openxmlformats.org/presentationml/2006/ole">
            <p:oleObj spid="_x0000_s20482" name="Equation" r:id="rId4" imgW="4724400" imgH="812800" progId="">
              <p:embed/>
            </p:oleObj>
          </a:graphicData>
        </a:graphic>
      </p:graphicFrame>
      <p:sp>
        <p:nvSpPr>
          <p:cNvPr id="16" name="Rectangle 13"/>
          <p:cNvSpPr>
            <a:spLocks noChangeArrowheads="1"/>
          </p:cNvSpPr>
          <p:nvPr/>
        </p:nvSpPr>
        <p:spPr bwMode="auto">
          <a:xfrm>
            <a:off x="8072438" y="4572000"/>
            <a:ext cx="1143000" cy="461963"/>
          </a:xfrm>
          <a:prstGeom prst="rect">
            <a:avLst/>
          </a:prstGeom>
          <a:noFill/>
          <a:ln w="9525" algn="ctr">
            <a:noFill/>
            <a:miter lim="800000"/>
            <a:headEnd/>
            <a:tailEnd/>
          </a:ln>
        </p:spPr>
        <p:txBody>
          <a:bodyPr anchor="ctr">
            <a:spAutoFit/>
          </a:bodyPr>
          <a:lstStyle/>
          <a:p>
            <a:pPr algn="just" rtl="1"/>
            <a:r>
              <a:rPr lang="fa-IR" altLang="en-US"/>
              <a:t>یا داریم:</a:t>
            </a:r>
          </a:p>
        </p:txBody>
      </p:sp>
      <p:graphicFrame>
        <p:nvGraphicFramePr>
          <p:cNvPr id="181257" name="Object 9"/>
          <p:cNvGraphicFramePr>
            <a:graphicFrameLocks noChangeAspect="1"/>
          </p:cNvGraphicFramePr>
          <p:nvPr/>
        </p:nvGraphicFramePr>
        <p:xfrm>
          <a:off x="403225" y="5045075"/>
          <a:ext cx="8445500" cy="831850"/>
        </p:xfrm>
        <a:graphic>
          <a:graphicData uri="http://schemas.openxmlformats.org/presentationml/2006/ole">
            <p:oleObj spid="_x0000_s20483" name="Equation" r:id="rId5" imgW="4127500" imgH="4064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37"/>
                                        </p:tgtEl>
                                        <p:attrNameLst>
                                          <p:attrName>style.visibility</p:attrName>
                                        </p:attrNameLst>
                                      </p:cBhvr>
                                      <p:to>
                                        <p:strVal val="visible"/>
                                      </p:to>
                                    </p:set>
                                    <p:anim calcmode="lin" valueType="num">
                                      <p:cBhvr additive="base">
                                        <p:cTn id="7" dur="500" fill="hold"/>
                                        <p:tgtEl>
                                          <p:spTgt spid="180237"/>
                                        </p:tgtEl>
                                        <p:attrNameLst>
                                          <p:attrName>ppt_x</p:attrName>
                                        </p:attrNameLst>
                                      </p:cBhvr>
                                      <p:tavLst>
                                        <p:tav tm="0">
                                          <p:val>
                                            <p:strVal val="#ppt_x"/>
                                          </p:val>
                                        </p:tav>
                                        <p:tav tm="100000">
                                          <p:val>
                                            <p:strVal val="#ppt_x"/>
                                          </p:val>
                                        </p:tav>
                                      </p:tavLst>
                                    </p:anim>
                                    <p:anim calcmode="lin" valueType="num">
                                      <p:cBhvr additive="base">
                                        <p:cTn id="8" dur="500" fill="hold"/>
                                        <p:tgtEl>
                                          <p:spTgt spid="18023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81254"/>
                                        </p:tgtEl>
                                        <p:attrNameLst>
                                          <p:attrName>style.visibility</p:attrName>
                                        </p:attrNameLst>
                                      </p:cBhvr>
                                      <p:to>
                                        <p:strVal val="visible"/>
                                      </p:to>
                                    </p:set>
                                    <p:anim calcmode="lin" valueType="num">
                                      <p:cBhvr additive="base">
                                        <p:cTn id="18" dur="500" fill="hold"/>
                                        <p:tgtEl>
                                          <p:spTgt spid="181254"/>
                                        </p:tgtEl>
                                        <p:attrNameLst>
                                          <p:attrName>ppt_x</p:attrName>
                                        </p:attrNameLst>
                                      </p:cBhvr>
                                      <p:tavLst>
                                        <p:tav tm="0">
                                          <p:val>
                                            <p:strVal val="#ppt_x"/>
                                          </p:val>
                                        </p:tav>
                                        <p:tav tm="100000">
                                          <p:val>
                                            <p:strVal val="#ppt_x"/>
                                          </p:val>
                                        </p:tav>
                                      </p:tavLst>
                                    </p:anim>
                                    <p:anim calcmode="lin" valueType="num">
                                      <p:cBhvr additive="base">
                                        <p:cTn id="19" dur="500" fill="hold"/>
                                        <p:tgtEl>
                                          <p:spTgt spid="18125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81257"/>
                                        </p:tgtEl>
                                        <p:attrNameLst>
                                          <p:attrName>style.visibility</p:attrName>
                                        </p:attrNameLst>
                                      </p:cBhvr>
                                      <p:to>
                                        <p:strVal val="visible"/>
                                      </p:to>
                                    </p:set>
                                    <p:anim calcmode="lin" valueType="num">
                                      <p:cBhvr additive="base">
                                        <p:cTn id="30" dur="500" fill="hold"/>
                                        <p:tgtEl>
                                          <p:spTgt spid="181257"/>
                                        </p:tgtEl>
                                        <p:attrNameLst>
                                          <p:attrName>ppt_x</p:attrName>
                                        </p:attrNameLst>
                                      </p:cBhvr>
                                      <p:tavLst>
                                        <p:tav tm="0">
                                          <p:val>
                                            <p:strVal val="#ppt_x"/>
                                          </p:val>
                                        </p:tav>
                                        <p:tav tm="100000">
                                          <p:val>
                                            <p:strVal val="#ppt_x"/>
                                          </p:val>
                                        </p:tav>
                                      </p:tavLst>
                                    </p:anim>
                                    <p:anim calcmode="lin" valueType="num">
                                      <p:cBhvr additive="base">
                                        <p:cTn id="31" dur="500" fill="hold"/>
                                        <p:tgtEl>
                                          <p:spTgt spid="1812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37" grpId="0"/>
      <p:bldP spid="16"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F8C93E82-3382-4521-81BD-C38D51B1428D}" type="slidenum">
              <a:rPr lang="ar-SA" altLang="en-US" sz="1400" smtClean="0">
                <a:solidFill>
                  <a:schemeClr val="tx1"/>
                </a:solidFill>
                <a:cs typeface="Times New Roman" pitchFamily="18" charset="0"/>
              </a:rPr>
              <a:pPr/>
              <a:t>27</a:t>
            </a:fld>
            <a:endParaRPr lang="en-US" altLang="en-US" sz="1400" smtClean="0">
              <a:solidFill>
                <a:schemeClr val="tx1"/>
              </a:solidFill>
              <a:cs typeface="Times New Roman" pitchFamily="18" charset="0"/>
            </a:endParaRPr>
          </a:p>
        </p:txBody>
      </p:sp>
      <p:sp>
        <p:nvSpPr>
          <p:cNvPr id="45059"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45060"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45061" name="Rectangle 7"/>
          <p:cNvSpPr>
            <a:spLocks noChangeArrowheads="1"/>
          </p:cNvSpPr>
          <p:nvPr/>
        </p:nvSpPr>
        <p:spPr bwMode="auto">
          <a:xfrm>
            <a:off x="0" y="30861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5062" name="Rectangle 8"/>
          <p:cNvSpPr>
            <a:spLocks noChangeArrowheads="1"/>
          </p:cNvSpPr>
          <p:nvPr/>
        </p:nvSpPr>
        <p:spPr bwMode="auto">
          <a:xfrm>
            <a:off x="0" y="37719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5063" name="Rectangle 10"/>
          <p:cNvSpPr>
            <a:spLocks noChangeArrowheads="1"/>
          </p:cNvSpPr>
          <p:nvPr/>
        </p:nvSpPr>
        <p:spPr bwMode="auto">
          <a:xfrm>
            <a:off x="0" y="32385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5064" name="Rectangle 11"/>
          <p:cNvSpPr>
            <a:spLocks noChangeArrowheads="1"/>
          </p:cNvSpPr>
          <p:nvPr/>
        </p:nvSpPr>
        <p:spPr bwMode="auto">
          <a:xfrm>
            <a:off x="0" y="36195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5065" name="Rectangle 14"/>
          <p:cNvSpPr>
            <a:spLocks noChangeArrowheads="1"/>
          </p:cNvSpPr>
          <p:nvPr/>
        </p:nvSpPr>
        <p:spPr bwMode="auto">
          <a:xfrm>
            <a:off x="0" y="31956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1261" name="Object 13"/>
          <p:cNvGraphicFramePr>
            <a:graphicFrameLocks noChangeAspect="1"/>
          </p:cNvGraphicFramePr>
          <p:nvPr/>
        </p:nvGraphicFramePr>
        <p:xfrm>
          <a:off x="714375" y="1785938"/>
          <a:ext cx="7072313" cy="941387"/>
        </p:xfrm>
        <a:graphic>
          <a:graphicData uri="http://schemas.openxmlformats.org/presentationml/2006/ole">
            <p:oleObj spid="_x0000_s21506" name="Equation" r:id="rId3" imgW="3505200" imgH="469900" progId="">
              <p:embed/>
            </p:oleObj>
          </a:graphicData>
        </a:graphic>
      </p:graphicFrame>
      <p:sp>
        <p:nvSpPr>
          <p:cNvPr id="45067" name="Rectangle 15"/>
          <p:cNvSpPr>
            <a:spLocks noChangeArrowheads="1"/>
          </p:cNvSpPr>
          <p:nvPr/>
        </p:nvSpPr>
        <p:spPr bwMode="auto">
          <a:xfrm>
            <a:off x="0" y="36623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15"/>
          <p:cNvGrpSpPr>
            <a:grpSpLocks/>
          </p:cNvGrpSpPr>
          <p:nvPr/>
        </p:nvGrpSpPr>
        <p:grpSpPr bwMode="auto">
          <a:xfrm>
            <a:off x="3286125" y="1071563"/>
            <a:ext cx="5692775" cy="571500"/>
            <a:chOff x="3286116" y="1071546"/>
            <a:chExt cx="5692584" cy="571500"/>
          </a:xfrm>
        </p:grpSpPr>
        <p:sp>
          <p:nvSpPr>
            <p:cNvPr id="45074" name="Rectangle 12"/>
            <p:cNvSpPr>
              <a:spLocks noChangeArrowheads="1"/>
            </p:cNvSpPr>
            <p:nvPr/>
          </p:nvSpPr>
          <p:spPr bwMode="auto">
            <a:xfrm>
              <a:off x="3286116" y="1071546"/>
              <a:ext cx="5692584" cy="461665"/>
            </a:xfrm>
            <a:prstGeom prst="rect">
              <a:avLst/>
            </a:prstGeom>
            <a:noFill/>
            <a:ln w="9525" algn="ctr">
              <a:noFill/>
              <a:miter lim="800000"/>
              <a:headEnd/>
              <a:tailEnd/>
            </a:ln>
          </p:spPr>
          <p:txBody>
            <a:bodyPr wrap="none" anchor="ctr">
              <a:spAutoFit/>
            </a:bodyPr>
            <a:lstStyle/>
            <a:p>
              <a:pPr algn="justLow" rtl="1"/>
              <a:r>
                <a:rPr lang="fa-IR" altLang="en-US"/>
                <a:t>تابع                           را مي توان به صورت زیر بسط داد:</a:t>
              </a:r>
            </a:p>
          </p:txBody>
        </p:sp>
        <p:graphicFrame>
          <p:nvGraphicFramePr>
            <p:cNvPr id="45075" name="Object 9"/>
            <p:cNvGraphicFramePr>
              <a:graphicFrameLocks noChangeAspect="1"/>
            </p:cNvGraphicFramePr>
            <p:nvPr/>
          </p:nvGraphicFramePr>
          <p:xfrm>
            <a:off x="6572264" y="1071546"/>
            <a:ext cx="1792287" cy="571500"/>
          </p:xfrm>
          <a:graphic>
            <a:graphicData uri="http://schemas.openxmlformats.org/presentationml/2006/ole">
              <p:oleObj spid="_x0000_s21510" name="Equation" r:id="rId4" imgW="876300" imgH="279400" progId="">
                <p:embed/>
              </p:oleObj>
            </a:graphicData>
          </a:graphic>
        </p:graphicFrame>
      </p:grpSp>
      <p:sp>
        <p:nvSpPr>
          <p:cNvPr id="17" name="Rectangle 13"/>
          <p:cNvSpPr>
            <a:spLocks noChangeArrowheads="1"/>
          </p:cNvSpPr>
          <p:nvPr/>
        </p:nvSpPr>
        <p:spPr bwMode="auto">
          <a:xfrm>
            <a:off x="1357313" y="2857500"/>
            <a:ext cx="7572375" cy="461963"/>
          </a:xfrm>
          <a:prstGeom prst="rect">
            <a:avLst/>
          </a:prstGeom>
          <a:noFill/>
          <a:ln w="9525" algn="ctr">
            <a:noFill/>
            <a:miter lim="800000"/>
            <a:headEnd/>
            <a:tailEnd/>
          </a:ln>
        </p:spPr>
        <p:txBody>
          <a:bodyPr anchor="ctr">
            <a:spAutoFit/>
          </a:bodyPr>
          <a:lstStyle/>
          <a:p>
            <a:pPr algn="just" rtl="1"/>
            <a:r>
              <a:rPr lang="fa-IR" altLang="en-US"/>
              <a:t>با جایگذاری معادله فوق در معادله اصلی مربوط به </a:t>
            </a:r>
            <a:r>
              <a:rPr lang="el-GR" altLang="en-US"/>
              <a:t>Δ∏</a:t>
            </a:r>
            <a:r>
              <a:rPr lang="fa-IR" altLang="en-US"/>
              <a:t> خواهیم داشت:</a:t>
            </a:r>
          </a:p>
        </p:txBody>
      </p:sp>
      <p:graphicFrame>
        <p:nvGraphicFramePr>
          <p:cNvPr id="3" name="Object 16"/>
          <p:cNvGraphicFramePr>
            <a:graphicFrameLocks noChangeAspect="1"/>
          </p:cNvGraphicFramePr>
          <p:nvPr/>
        </p:nvGraphicFramePr>
        <p:xfrm>
          <a:off x="500063" y="4429125"/>
          <a:ext cx="8286750" cy="892175"/>
        </p:xfrm>
        <a:graphic>
          <a:graphicData uri="http://schemas.openxmlformats.org/presentationml/2006/ole">
            <p:oleObj spid="_x0000_s21507" name="Equation" r:id="rId5" imgW="4953000" imgH="533400" progId="">
              <p:embed/>
            </p:oleObj>
          </a:graphicData>
        </a:graphic>
      </p:graphicFrame>
      <p:graphicFrame>
        <p:nvGraphicFramePr>
          <p:cNvPr id="4" name="Object 17"/>
          <p:cNvGraphicFramePr>
            <a:graphicFrameLocks noChangeAspect="1"/>
          </p:cNvGraphicFramePr>
          <p:nvPr/>
        </p:nvGraphicFramePr>
        <p:xfrm>
          <a:off x="2478088" y="5656263"/>
          <a:ext cx="4510087" cy="987425"/>
        </p:xfrm>
        <a:graphic>
          <a:graphicData uri="http://schemas.openxmlformats.org/presentationml/2006/ole">
            <p:oleObj spid="_x0000_s21508" name="Equation" r:id="rId6" imgW="2438400" imgH="533400" progId="">
              <p:embed/>
            </p:oleObj>
          </a:graphicData>
        </a:graphic>
      </p:graphicFrame>
      <p:sp>
        <p:nvSpPr>
          <p:cNvPr id="20" name="Rectangle 13"/>
          <p:cNvSpPr>
            <a:spLocks noChangeArrowheads="1"/>
          </p:cNvSpPr>
          <p:nvPr/>
        </p:nvSpPr>
        <p:spPr bwMode="auto">
          <a:xfrm>
            <a:off x="1571625" y="5214938"/>
            <a:ext cx="7572375" cy="461962"/>
          </a:xfrm>
          <a:prstGeom prst="rect">
            <a:avLst/>
          </a:prstGeom>
          <a:noFill/>
          <a:ln w="9525" algn="ctr">
            <a:noFill/>
            <a:miter lim="800000"/>
            <a:headEnd/>
            <a:tailEnd/>
          </a:ln>
        </p:spPr>
        <p:txBody>
          <a:bodyPr anchor="ctr">
            <a:spAutoFit/>
          </a:bodyPr>
          <a:lstStyle/>
          <a:p>
            <a:pPr algn="just" rtl="1"/>
            <a:r>
              <a:rPr lang="fa-IR" altLang="en-US"/>
              <a:t>با توجه به اصل تغییرمکان های مجازی عبارت زیر مساوی صفر است:</a:t>
            </a:r>
          </a:p>
        </p:txBody>
      </p:sp>
      <p:graphicFrame>
        <p:nvGraphicFramePr>
          <p:cNvPr id="5" name="Object 19"/>
          <p:cNvGraphicFramePr>
            <a:graphicFrameLocks noChangeAspect="1"/>
          </p:cNvGraphicFramePr>
          <p:nvPr/>
        </p:nvGraphicFramePr>
        <p:xfrm>
          <a:off x="357188" y="3429000"/>
          <a:ext cx="8445500" cy="831850"/>
        </p:xfrm>
        <a:graphic>
          <a:graphicData uri="http://schemas.openxmlformats.org/presentationml/2006/ole">
            <p:oleObj spid="_x0000_s21509" name="Equation" r:id="rId7" imgW="4127500" imgH="4064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81261"/>
                                        </p:tgtEl>
                                        <p:attrNameLst>
                                          <p:attrName>style.visibility</p:attrName>
                                        </p:attrNameLst>
                                      </p:cBhvr>
                                      <p:to>
                                        <p:strVal val="visible"/>
                                      </p:to>
                                    </p:set>
                                    <p:animEffect transition="in" filter="checkerboard(across)">
                                      <p:cBhvr>
                                        <p:cTn id="12" dur="500"/>
                                        <p:tgtEl>
                                          <p:spTgt spid="1812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additive="base">
                                        <p:cTn id="17" dur="500" fill="hold"/>
                                        <p:tgtEl>
                                          <p:spTgt spid="17"/>
                                        </p:tgtEl>
                                        <p:attrNameLst>
                                          <p:attrName>ppt_x</p:attrName>
                                        </p:attrNameLst>
                                      </p:cBhvr>
                                      <p:tavLst>
                                        <p:tav tm="0">
                                          <p:val>
                                            <p:strVal val="#ppt_x"/>
                                          </p:val>
                                        </p:tav>
                                        <p:tav tm="100000">
                                          <p:val>
                                            <p:strVal val="#ppt_x"/>
                                          </p:val>
                                        </p:tav>
                                      </p:tavLst>
                                    </p:anim>
                                    <p:anim calcmode="lin" valueType="num">
                                      <p:cBhvr additive="base">
                                        <p:cTn id="1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0"/>
                                        </p:tgtEl>
                                        <p:attrNameLst>
                                          <p:attrName>style.visibility</p:attrName>
                                        </p:attrNameLst>
                                      </p:cBhvr>
                                      <p:to>
                                        <p:strVal val="visible"/>
                                      </p:to>
                                    </p:set>
                                    <p:anim calcmode="lin" valueType="num">
                                      <p:cBhvr additive="base">
                                        <p:cTn id="35" dur="500" fill="hold"/>
                                        <p:tgtEl>
                                          <p:spTgt spid="20"/>
                                        </p:tgtEl>
                                        <p:attrNameLst>
                                          <p:attrName>ppt_x</p:attrName>
                                        </p:attrNameLst>
                                      </p:cBhvr>
                                      <p:tavLst>
                                        <p:tav tm="0">
                                          <p:val>
                                            <p:strVal val="#ppt_x"/>
                                          </p:val>
                                        </p:tav>
                                        <p:tav tm="100000">
                                          <p:val>
                                            <p:strVal val="#ppt_x"/>
                                          </p:val>
                                        </p:tav>
                                      </p:tavLst>
                                    </p:anim>
                                    <p:anim calcmode="lin" valueType="num">
                                      <p:cBhvr additive="base">
                                        <p:cTn id="3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additive="base">
                                        <p:cTn id="41" dur="500" fill="hold"/>
                                        <p:tgtEl>
                                          <p:spTgt spid="4"/>
                                        </p:tgtEl>
                                        <p:attrNameLst>
                                          <p:attrName>ppt_x</p:attrName>
                                        </p:attrNameLst>
                                      </p:cBhvr>
                                      <p:tavLst>
                                        <p:tav tm="0">
                                          <p:val>
                                            <p:strVal val="#ppt_x"/>
                                          </p:val>
                                        </p:tav>
                                        <p:tav tm="100000">
                                          <p:val>
                                            <p:strVal val="#ppt_x"/>
                                          </p:val>
                                        </p:tav>
                                      </p:tavLst>
                                    </p:anim>
                                    <p:anim calcmode="lin" valueType="num">
                                      <p:cBhvr additive="base">
                                        <p:cTn id="4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79EA2BE9-49E2-4AFC-A3AB-A621D9F1D76E}" type="slidenum">
              <a:rPr lang="ar-SA" altLang="en-US" sz="1400" smtClean="0">
                <a:solidFill>
                  <a:schemeClr val="tx1"/>
                </a:solidFill>
                <a:cs typeface="Times New Roman" pitchFamily="18" charset="0"/>
              </a:rPr>
              <a:pPr/>
              <a:t>28</a:t>
            </a:fld>
            <a:endParaRPr lang="en-US" altLang="en-US" sz="1400" smtClean="0">
              <a:solidFill>
                <a:schemeClr val="tx1"/>
              </a:solidFill>
              <a:cs typeface="Times New Roman" pitchFamily="18" charset="0"/>
            </a:endParaRPr>
          </a:p>
        </p:txBody>
      </p:sp>
      <p:sp>
        <p:nvSpPr>
          <p:cNvPr id="46083"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46084"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82278" name="Rectangle 6"/>
          <p:cNvSpPr>
            <a:spLocks noChangeArrowheads="1"/>
          </p:cNvSpPr>
          <p:nvPr/>
        </p:nvSpPr>
        <p:spPr bwMode="auto">
          <a:xfrm>
            <a:off x="5143500" y="1071563"/>
            <a:ext cx="3725863" cy="461962"/>
          </a:xfrm>
          <a:prstGeom prst="rect">
            <a:avLst/>
          </a:prstGeom>
          <a:noFill/>
          <a:ln w="9525" algn="ctr">
            <a:noFill/>
            <a:miter lim="800000"/>
            <a:headEnd/>
            <a:tailEnd/>
          </a:ln>
        </p:spPr>
        <p:txBody>
          <a:bodyPr wrap="none" anchor="ctr">
            <a:spAutoFit/>
          </a:bodyPr>
          <a:lstStyle/>
          <a:p>
            <a:pPr algn="justLow" rtl="1"/>
            <a:r>
              <a:rPr lang="fa-IR" altLang="en-US"/>
              <a:t>بنابراین </a:t>
            </a:r>
            <a:r>
              <a:rPr lang="el-GR" altLang="en-US"/>
              <a:t>Δ∏</a:t>
            </a:r>
            <a:r>
              <a:rPr lang="fa-IR" altLang="en-US"/>
              <a:t> به صورت زیر در میآید :</a:t>
            </a:r>
          </a:p>
        </p:txBody>
      </p:sp>
      <p:sp>
        <p:nvSpPr>
          <p:cNvPr id="46086" name="Rectangle 8"/>
          <p:cNvSpPr>
            <a:spLocks noChangeArrowheads="1"/>
          </p:cNvSpPr>
          <p:nvPr/>
        </p:nvSpPr>
        <p:spPr bwMode="auto">
          <a:xfrm>
            <a:off x="0" y="31956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2279" name="Object 7"/>
          <p:cNvGraphicFramePr>
            <a:graphicFrameLocks noChangeAspect="1"/>
          </p:cNvGraphicFramePr>
          <p:nvPr/>
        </p:nvGraphicFramePr>
        <p:xfrm>
          <a:off x="461963" y="1000125"/>
          <a:ext cx="4538662" cy="1028700"/>
        </p:xfrm>
        <a:graphic>
          <a:graphicData uri="http://schemas.openxmlformats.org/presentationml/2006/ole">
            <p:oleObj spid="_x0000_s22530" name="Equation" r:id="rId3" imgW="2057400" imgH="469900" progId="">
              <p:embed/>
            </p:oleObj>
          </a:graphicData>
        </a:graphic>
      </p:graphicFrame>
      <p:sp>
        <p:nvSpPr>
          <p:cNvPr id="46088" name="Rectangle 9"/>
          <p:cNvSpPr>
            <a:spLocks noChangeArrowheads="1"/>
          </p:cNvSpPr>
          <p:nvPr/>
        </p:nvSpPr>
        <p:spPr bwMode="auto">
          <a:xfrm>
            <a:off x="0" y="36623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82282" name="Rectangle 10"/>
          <p:cNvSpPr>
            <a:spLocks noChangeArrowheads="1"/>
          </p:cNvSpPr>
          <p:nvPr/>
        </p:nvSpPr>
        <p:spPr bwMode="auto">
          <a:xfrm>
            <a:off x="0" y="2000250"/>
            <a:ext cx="9144000" cy="1200150"/>
          </a:xfrm>
          <a:prstGeom prst="rect">
            <a:avLst/>
          </a:prstGeom>
          <a:noFill/>
          <a:ln w="9525" algn="ctr">
            <a:noFill/>
            <a:miter lim="800000"/>
            <a:headEnd/>
            <a:tailEnd/>
          </a:ln>
        </p:spPr>
        <p:txBody>
          <a:bodyPr anchor="ctr">
            <a:spAutoFit/>
          </a:bodyPr>
          <a:lstStyle/>
          <a:p>
            <a:pPr algn="justLow" rtl="1"/>
            <a:r>
              <a:rPr lang="fa-IR" altLang="en-US"/>
              <a:t>هرگاه انرژی ارتجاعی یک سیستم را در حالتی که آزاد از نیرو باشد، صفر فرض کنیم، در این صورت چگالی انرژی ارتجاعی آن در مجاورت وضعیت بدون بار یا وضعیت </a:t>
            </a:r>
            <a:r>
              <a:rPr lang="el-GR" altLang="en-US" i="1"/>
              <a:t>δ</a:t>
            </a:r>
            <a:r>
              <a:rPr lang="en-US" altLang="en-US" i="1"/>
              <a:t>e</a:t>
            </a:r>
            <a:r>
              <a:rPr lang="en-US" altLang="en-US" i="1" baseline="-25000"/>
              <a:t>ij</a:t>
            </a:r>
            <a:r>
              <a:rPr lang="fa-IR" altLang="en-US" i="1" baseline="-25000"/>
              <a:t> </a:t>
            </a:r>
            <a:r>
              <a:rPr lang="fa-IR" altLang="en-US" baseline="-25000"/>
              <a:t> </a:t>
            </a:r>
            <a:r>
              <a:rPr lang="fa-IR" altLang="en-US"/>
              <a:t>از معادله زیر به دست می آید:</a:t>
            </a:r>
          </a:p>
        </p:txBody>
      </p:sp>
      <p:sp>
        <p:nvSpPr>
          <p:cNvPr id="46090" name="Rectangle 12"/>
          <p:cNvSpPr>
            <a:spLocks noChangeArrowheads="1"/>
          </p:cNvSpPr>
          <p:nvPr/>
        </p:nvSpPr>
        <p:spPr bwMode="auto">
          <a:xfrm>
            <a:off x="0" y="31956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2283" name="Object 11"/>
          <p:cNvGraphicFramePr>
            <a:graphicFrameLocks noChangeAspect="1"/>
          </p:cNvGraphicFramePr>
          <p:nvPr/>
        </p:nvGraphicFramePr>
        <p:xfrm>
          <a:off x="98425" y="2857500"/>
          <a:ext cx="7446963" cy="993775"/>
        </p:xfrm>
        <a:graphic>
          <a:graphicData uri="http://schemas.openxmlformats.org/presentationml/2006/ole">
            <p:oleObj spid="_x0000_s22531" name="Equation" r:id="rId4" imgW="3492500" imgH="469900" progId="">
              <p:embed/>
            </p:oleObj>
          </a:graphicData>
        </a:graphic>
      </p:graphicFrame>
      <p:sp>
        <p:nvSpPr>
          <p:cNvPr id="46092" name="Rectangle 13"/>
          <p:cNvSpPr>
            <a:spLocks noChangeArrowheads="1"/>
          </p:cNvSpPr>
          <p:nvPr/>
        </p:nvSpPr>
        <p:spPr bwMode="auto">
          <a:xfrm>
            <a:off x="0" y="36623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16"/>
          <p:cNvGrpSpPr>
            <a:grpSpLocks/>
          </p:cNvGrpSpPr>
          <p:nvPr/>
        </p:nvGrpSpPr>
        <p:grpSpPr bwMode="auto">
          <a:xfrm>
            <a:off x="142875" y="4214813"/>
            <a:ext cx="9001125" cy="830262"/>
            <a:chOff x="142844" y="3929066"/>
            <a:chExt cx="9001156" cy="830997"/>
          </a:xfrm>
        </p:grpSpPr>
        <p:sp>
          <p:nvSpPr>
            <p:cNvPr id="46095" name="Rectangle 6"/>
            <p:cNvSpPr>
              <a:spLocks noChangeArrowheads="1"/>
            </p:cNvSpPr>
            <p:nvPr/>
          </p:nvSpPr>
          <p:spPr bwMode="auto">
            <a:xfrm>
              <a:off x="142844" y="3929066"/>
              <a:ext cx="9001156" cy="830997"/>
            </a:xfrm>
            <a:prstGeom prst="rect">
              <a:avLst/>
            </a:prstGeom>
            <a:noFill/>
            <a:ln w="9525" algn="ctr">
              <a:noFill/>
              <a:miter lim="800000"/>
              <a:headEnd/>
              <a:tailEnd/>
            </a:ln>
          </p:spPr>
          <p:txBody>
            <a:bodyPr anchor="ctr">
              <a:spAutoFit/>
            </a:bodyPr>
            <a:lstStyle/>
            <a:p>
              <a:pPr algn="justLow" rtl="1"/>
              <a:r>
                <a:rPr lang="fa-IR" altLang="en-US"/>
                <a:t>برای استخراج معادله                    فرض می شود که تنش </a:t>
              </a:r>
              <a:r>
                <a:rPr lang="el-GR" altLang="en-US" i="1"/>
                <a:t>σ</a:t>
              </a:r>
              <a:r>
                <a:rPr lang="en-US" altLang="en-US" i="1" baseline="-25000"/>
                <a:t>ij</a:t>
              </a:r>
              <a:r>
                <a:rPr lang="fa-IR" altLang="en-US" i="1" baseline="-25000"/>
                <a:t> </a:t>
              </a:r>
              <a:r>
                <a:rPr lang="fa-IR" altLang="en-US"/>
                <a:t>در وضعیت کرنش صفر، برابر صفر است. یعنی: </a:t>
              </a:r>
            </a:p>
          </p:txBody>
        </p:sp>
        <p:graphicFrame>
          <p:nvGraphicFramePr>
            <p:cNvPr id="46096" name="Object 4"/>
            <p:cNvGraphicFramePr>
              <a:graphicFrameLocks noChangeAspect="1"/>
            </p:cNvGraphicFramePr>
            <p:nvPr/>
          </p:nvGraphicFramePr>
          <p:xfrm>
            <a:off x="5754697" y="3929066"/>
            <a:ext cx="1246187" cy="590550"/>
          </p:xfrm>
          <a:graphic>
            <a:graphicData uri="http://schemas.openxmlformats.org/presentationml/2006/ole">
              <p:oleObj spid="_x0000_s22533" name="Equation" r:id="rId5" imgW="583947" imgH="279279" progId="">
                <p:embed/>
              </p:oleObj>
            </a:graphicData>
          </a:graphic>
        </p:graphicFrame>
      </p:grpSp>
      <p:graphicFrame>
        <p:nvGraphicFramePr>
          <p:cNvPr id="3" name="Object 5"/>
          <p:cNvGraphicFramePr>
            <a:graphicFrameLocks noChangeAspect="1"/>
          </p:cNvGraphicFramePr>
          <p:nvPr/>
        </p:nvGraphicFramePr>
        <p:xfrm>
          <a:off x="2000250" y="5143500"/>
          <a:ext cx="4440238" cy="993775"/>
        </p:xfrm>
        <a:graphic>
          <a:graphicData uri="http://schemas.openxmlformats.org/presentationml/2006/ole">
            <p:oleObj spid="_x0000_s22532" name="Equation" r:id="rId6" imgW="2082800" imgH="4699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2278"/>
                                        </p:tgtEl>
                                        <p:attrNameLst>
                                          <p:attrName>style.visibility</p:attrName>
                                        </p:attrNameLst>
                                      </p:cBhvr>
                                      <p:to>
                                        <p:strVal val="visible"/>
                                      </p:to>
                                    </p:set>
                                    <p:anim calcmode="lin" valueType="num">
                                      <p:cBhvr additive="base">
                                        <p:cTn id="7" dur="500" fill="hold"/>
                                        <p:tgtEl>
                                          <p:spTgt spid="182278"/>
                                        </p:tgtEl>
                                        <p:attrNameLst>
                                          <p:attrName>ppt_x</p:attrName>
                                        </p:attrNameLst>
                                      </p:cBhvr>
                                      <p:tavLst>
                                        <p:tav tm="0">
                                          <p:val>
                                            <p:strVal val="#ppt_x"/>
                                          </p:val>
                                        </p:tav>
                                        <p:tav tm="100000">
                                          <p:val>
                                            <p:strVal val="#ppt_x"/>
                                          </p:val>
                                        </p:tav>
                                      </p:tavLst>
                                    </p:anim>
                                    <p:anim calcmode="lin" valueType="num">
                                      <p:cBhvr additive="base">
                                        <p:cTn id="8" dur="500" fill="hold"/>
                                        <p:tgtEl>
                                          <p:spTgt spid="18227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182279"/>
                                        </p:tgtEl>
                                        <p:attrNameLst>
                                          <p:attrName>style.visibility</p:attrName>
                                        </p:attrNameLst>
                                      </p:cBhvr>
                                      <p:to>
                                        <p:strVal val="visible"/>
                                      </p:to>
                                    </p:set>
                                    <p:animEffect transition="in" filter="checkerboard(across)">
                                      <p:cBhvr>
                                        <p:cTn id="13" dur="500"/>
                                        <p:tgtEl>
                                          <p:spTgt spid="182279"/>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82282"/>
                                        </p:tgtEl>
                                        <p:attrNameLst>
                                          <p:attrName>style.visibility</p:attrName>
                                        </p:attrNameLst>
                                      </p:cBhvr>
                                      <p:to>
                                        <p:strVal val="visible"/>
                                      </p:to>
                                    </p:set>
                                    <p:anim calcmode="lin" valueType="num">
                                      <p:cBhvr additive="base">
                                        <p:cTn id="18" dur="500" fill="hold"/>
                                        <p:tgtEl>
                                          <p:spTgt spid="182282"/>
                                        </p:tgtEl>
                                        <p:attrNameLst>
                                          <p:attrName>ppt_x</p:attrName>
                                        </p:attrNameLst>
                                      </p:cBhvr>
                                      <p:tavLst>
                                        <p:tav tm="0">
                                          <p:val>
                                            <p:strVal val="#ppt_x"/>
                                          </p:val>
                                        </p:tav>
                                        <p:tav tm="100000">
                                          <p:val>
                                            <p:strVal val="#ppt_x"/>
                                          </p:val>
                                        </p:tav>
                                      </p:tavLst>
                                    </p:anim>
                                    <p:anim calcmode="lin" valueType="num">
                                      <p:cBhvr additive="base">
                                        <p:cTn id="19" dur="500" fill="hold"/>
                                        <p:tgtEl>
                                          <p:spTgt spid="182282"/>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182283"/>
                                        </p:tgtEl>
                                        <p:attrNameLst>
                                          <p:attrName>style.visibility</p:attrName>
                                        </p:attrNameLst>
                                      </p:cBhvr>
                                      <p:to>
                                        <p:strVal val="visible"/>
                                      </p:to>
                                    </p:set>
                                    <p:anim calcmode="lin" valueType="num">
                                      <p:cBhvr additive="base">
                                        <p:cTn id="24" dur="500" fill="hold"/>
                                        <p:tgtEl>
                                          <p:spTgt spid="182283"/>
                                        </p:tgtEl>
                                        <p:attrNameLst>
                                          <p:attrName>ppt_x</p:attrName>
                                        </p:attrNameLst>
                                      </p:cBhvr>
                                      <p:tavLst>
                                        <p:tav tm="0">
                                          <p:val>
                                            <p:strVal val="#ppt_x"/>
                                          </p:val>
                                        </p:tav>
                                        <p:tav tm="100000">
                                          <p:val>
                                            <p:strVal val="#ppt_x"/>
                                          </p:val>
                                        </p:tav>
                                      </p:tavLst>
                                    </p:anim>
                                    <p:anim calcmode="lin" valueType="num">
                                      <p:cBhvr additive="base">
                                        <p:cTn id="25" dur="500" fill="hold"/>
                                        <p:tgtEl>
                                          <p:spTgt spid="182283"/>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5" presetClass="entr" presetSubtype="10"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checkerboard(across)">
                                      <p:cBhvr>
                                        <p:cTn id="30" dur="500"/>
                                        <p:tgtEl>
                                          <p:spTgt spid="2"/>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nodeType="click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500" fill="hold"/>
                                        <p:tgtEl>
                                          <p:spTgt spid="3"/>
                                        </p:tgtEl>
                                        <p:attrNameLst>
                                          <p:attrName>ppt_x</p:attrName>
                                        </p:attrNameLst>
                                      </p:cBhvr>
                                      <p:tavLst>
                                        <p:tav tm="0">
                                          <p:val>
                                            <p:strVal val="#ppt_x"/>
                                          </p:val>
                                        </p:tav>
                                        <p:tav tm="100000">
                                          <p:val>
                                            <p:strVal val="#ppt_x"/>
                                          </p:val>
                                        </p:tav>
                                      </p:tavLst>
                                    </p:anim>
                                    <p:anim calcmode="lin" valueType="num">
                                      <p:cBhvr additive="base">
                                        <p:cTn id="36"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78" grpId="0"/>
      <p:bldP spid="18228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E0ADF179-9650-4FAE-AE1A-9C73FBD0F42E}" type="slidenum">
              <a:rPr lang="ar-SA" altLang="en-US" sz="1400" smtClean="0">
                <a:solidFill>
                  <a:schemeClr val="tx1"/>
                </a:solidFill>
                <a:cs typeface="Times New Roman" pitchFamily="18" charset="0"/>
              </a:rPr>
              <a:pPr/>
              <a:t>29</a:t>
            </a:fld>
            <a:endParaRPr lang="en-US" altLang="en-US" sz="1400" smtClean="0">
              <a:solidFill>
                <a:schemeClr val="tx1"/>
              </a:solidFill>
              <a:cs typeface="Times New Roman" pitchFamily="18" charset="0"/>
            </a:endParaRPr>
          </a:p>
        </p:txBody>
      </p:sp>
      <p:sp>
        <p:nvSpPr>
          <p:cNvPr id="47107"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47108"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47109" name="Rectangle 8"/>
          <p:cNvSpPr>
            <a:spLocks noChangeArrowheads="1"/>
          </p:cNvSpPr>
          <p:nvPr/>
        </p:nvSpPr>
        <p:spPr bwMode="auto">
          <a:xfrm>
            <a:off x="0" y="31956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7110" name="Rectangle 9"/>
          <p:cNvSpPr>
            <a:spLocks noChangeArrowheads="1"/>
          </p:cNvSpPr>
          <p:nvPr/>
        </p:nvSpPr>
        <p:spPr bwMode="auto">
          <a:xfrm>
            <a:off x="0" y="36623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7111" name="Rectangle 12"/>
          <p:cNvSpPr>
            <a:spLocks noChangeArrowheads="1"/>
          </p:cNvSpPr>
          <p:nvPr/>
        </p:nvSpPr>
        <p:spPr bwMode="auto">
          <a:xfrm>
            <a:off x="0" y="31956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2283" name="Object 11"/>
          <p:cNvGraphicFramePr>
            <a:graphicFrameLocks noChangeAspect="1"/>
          </p:cNvGraphicFramePr>
          <p:nvPr/>
        </p:nvGraphicFramePr>
        <p:xfrm>
          <a:off x="3019425" y="1928813"/>
          <a:ext cx="2978150" cy="993775"/>
        </p:xfrm>
        <a:graphic>
          <a:graphicData uri="http://schemas.openxmlformats.org/presentationml/2006/ole">
            <p:oleObj spid="_x0000_s23554" name="Equation" r:id="rId3" imgW="1397000" imgH="469900" progId="">
              <p:embed/>
            </p:oleObj>
          </a:graphicData>
        </a:graphic>
      </p:graphicFrame>
      <p:sp>
        <p:nvSpPr>
          <p:cNvPr id="47113" name="Rectangle 13"/>
          <p:cNvSpPr>
            <a:spLocks noChangeArrowheads="1"/>
          </p:cNvSpPr>
          <p:nvPr/>
        </p:nvSpPr>
        <p:spPr bwMode="auto">
          <a:xfrm>
            <a:off x="0" y="36623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82286" name="Rectangle 14"/>
          <p:cNvSpPr>
            <a:spLocks noChangeArrowheads="1"/>
          </p:cNvSpPr>
          <p:nvPr/>
        </p:nvSpPr>
        <p:spPr bwMode="auto">
          <a:xfrm>
            <a:off x="4892675" y="4429125"/>
            <a:ext cx="4251325" cy="457200"/>
          </a:xfrm>
          <a:prstGeom prst="rect">
            <a:avLst/>
          </a:prstGeom>
          <a:noFill/>
          <a:ln w="9525" algn="ctr">
            <a:noFill/>
            <a:miter lim="800000"/>
            <a:headEnd/>
            <a:tailEnd/>
          </a:ln>
        </p:spPr>
        <p:txBody>
          <a:bodyPr wrap="none" anchor="ctr">
            <a:spAutoFit/>
          </a:bodyPr>
          <a:lstStyle/>
          <a:p>
            <a:pPr algn="justLow" rtl="1"/>
            <a:r>
              <a:rPr lang="fa-IR" altLang="en-US"/>
              <a:t>بنابراين مي توان قضيه زير را بيان نمود:</a:t>
            </a:r>
          </a:p>
        </p:txBody>
      </p:sp>
      <p:sp>
        <p:nvSpPr>
          <p:cNvPr id="182287" name="Text Box 15"/>
          <p:cNvSpPr txBox="1">
            <a:spLocks noChangeArrowheads="1"/>
          </p:cNvSpPr>
          <p:nvPr/>
        </p:nvSpPr>
        <p:spPr bwMode="auto">
          <a:xfrm>
            <a:off x="214313" y="5072063"/>
            <a:ext cx="8786812" cy="1373187"/>
          </a:xfrm>
          <a:prstGeom prst="rect">
            <a:avLst/>
          </a:prstGeom>
          <a:noFill/>
          <a:ln w="9525" algn="ctr">
            <a:noFill/>
            <a:miter lim="800000"/>
            <a:headEnd/>
            <a:tailEnd/>
          </a:ln>
        </p:spPr>
        <p:txBody>
          <a:bodyPr>
            <a:spAutoFit/>
          </a:bodyPr>
          <a:lstStyle/>
          <a:p>
            <a:pPr algn="ctr" rtl="1" eaLnBrk="1" hangingPunct="1">
              <a:spcBef>
                <a:spcPct val="50000"/>
              </a:spcBef>
            </a:pPr>
            <a:r>
              <a:rPr lang="fa-IR" altLang="en-US" sz="2800">
                <a:solidFill>
                  <a:srgbClr val="FFFF00"/>
                </a:solidFill>
              </a:rPr>
              <a:t>در بين تمام وضعيت هاي ممكن تغييرشكل سازگار با شرايط مرزي تغيير مكاني، تنها تغيير شكل حقيقي سيستم (كه معادلات تعادل را ارضاء مي كند) منجر به حداقل شدن مقدار انرژي پتانسيل كلي مي شود.</a:t>
            </a:r>
            <a:endParaRPr lang="en-US" altLang="en-US" sz="2800">
              <a:solidFill>
                <a:srgbClr val="FFFF00"/>
              </a:solidFill>
            </a:endParaRPr>
          </a:p>
        </p:txBody>
      </p:sp>
      <p:grpSp>
        <p:nvGrpSpPr>
          <p:cNvPr id="2" name="Group 21"/>
          <p:cNvGrpSpPr>
            <a:grpSpLocks/>
          </p:cNvGrpSpPr>
          <p:nvPr/>
        </p:nvGrpSpPr>
        <p:grpSpPr bwMode="auto">
          <a:xfrm>
            <a:off x="0" y="1000125"/>
            <a:ext cx="9144000" cy="1000125"/>
            <a:chOff x="0" y="1000108"/>
            <a:chExt cx="9144000" cy="1000132"/>
          </a:xfrm>
        </p:grpSpPr>
        <p:sp>
          <p:nvSpPr>
            <p:cNvPr id="47118" name="Rectangle 10"/>
            <p:cNvSpPr>
              <a:spLocks noChangeArrowheads="1"/>
            </p:cNvSpPr>
            <p:nvPr/>
          </p:nvSpPr>
          <p:spPr bwMode="auto">
            <a:xfrm>
              <a:off x="0" y="1071546"/>
              <a:ext cx="9144000" cy="830997"/>
            </a:xfrm>
            <a:prstGeom prst="rect">
              <a:avLst/>
            </a:prstGeom>
            <a:noFill/>
            <a:ln w="9525" algn="ctr">
              <a:noFill/>
              <a:miter lim="800000"/>
              <a:headEnd/>
              <a:tailEnd/>
            </a:ln>
          </p:spPr>
          <p:txBody>
            <a:bodyPr anchor="ctr">
              <a:spAutoFit/>
            </a:bodyPr>
            <a:lstStyle/>
            <a:p>
              <a:pPr algn="justLow" rtl="1"/>
              <a:r>
                <a:rPr lang="fa-IR" altLang="en-US"/>
                <a:t>هرگاه                همواره مثبت باشد، در نتیجه                    نیز همواره مثبت خواهد بود. بنابراین اگر                مثبت باشد، نتیجه می گیریم که عبارت زیر همواره مثبت خواهد بود:</a:t>
              </a:r>
            </a:p>
          </p:txBody>
        </p:sp>
        <p:graphicFrame>
          <p:nvGraphicFramePr>
            <p:cNvPr id="47119" name="Object 16"/>
            <p:cNvGraphicFramePr>
              <a:graphicFrameLocks noChangeAspect="1"/>
            </p:cNvGraphicFramePr>
            <p:nvPr/>
          </p:nvGraphicFramePr>
          <p:xfrm>
            <a:off x="6858016" y="1500174"/>
            <a:ext cx="1055246" cy="500066"/>
          </p:xfrm>
          <a:graphic>
            <a:graphicData uri="http://schemas.openxmlformats.org/presentationml/2006/ole">
              <p:oleObj spid="_x0000_s23555" name="Equation" r:id="rId4" imgW="583947" imgH="279279" progId="">
                <p:embed/>
              </p:oleObj>
            </a:graphicData>
          </a:graphic>
        </p:graphicFrame>
        <p:graphicFrame>
          <p:nvGraphicFramePr>
            <p:cNvPr id="47120" name="Object 17"/>
            <p:cNvGraphicFramePr>
              <a:graphicFrameLocks noChangeAspect="1"/>
            </p:cNvGraphicFramePr>
            <p:nvPr/>
          </p:nvGraphicFramePr>
          <p:xfrm>
            <a:off x="3143240" y="1000108"/>
            <a:ext cx="1205997" cy="571504"/>
          </p:xfrm>
          <a:graphic>
            <a:graphicData uri="http://schemas.openxmlformats.org/presentationml/2006/ole">
              <p:oleObj spid="_x0000_s23556" name="Equation" r:id="rId5" imgW="583947" imgH="279279" progId="">
                <p:embed/>
              </p:oleObj>
            </a:graphicData>
          </a:graphic>
        </p:graphicFrame>
        <p:graphicFrame>
          <p:nvGraphicFramePr>
            <p:cNvPr id="47121" name="Object 18"/>
            <p:cNvGraphicFramePr>
              <a:graphicFrameLocks noChangeAspect="1"/>
            </p:cNvGraphicFramePr>
            <p:nvPr/>
          </p:nvGraphicFramePr>
          <p:xfrm>
            <a:off x="7447956" y="1000108"/>
            <a:ext cx="767382" cy="428628"/>
          </p:xfrm>
          <a:graphic>
            <a:graphicData uri="http://schemas.openxmlformats.org/presentationml/2006/ole">
              <p:oleObj spid="_x0000_s23557" name="Equation" r:id="rId6" imgW="495085" imgH="279279" progId="">
                <p:embed/>
              </p:oleObj>
            </a:graphicData>
          </a:graphic>
        </p:graphicFrame>
      </p:grpSp>
      <p:sp>
        <p:nvSpPr>
          <p:cNvPr id="21" name="Rectangle 6"/>
          <p:cNvSpPr>
            <a:spLocks noChangeArrowheads="1"/>
          </p:cNvSpPr>
          <p:nvPr/>
        </p:nvSpPr>
        <p:spPr bwMode="auto">
          <a:xfrm>
            <a:off x="0" y="3071813"/>
            <a:ext cx="9144000" cy="1200150"/>
          </a:xfrm>
          <a:prstGeom prst="rect">
            <a:avLst/>
          </a:prstGeom>
          <a:noFill/>
          <a:ln w="9525" algn="ctr">
            <a:noFill/>
            <a:miter lim="800000"/>
            <a:headEnd/>
            <a:tailEnd/>
          </a:ln>
        </p:spPr>
        <p:txBody>
          <a:bodyPr anchor="ctr">
            <a:spAutoFit/>
          </a:bodyPr>
          <a:lstStyle/>
          <a:p>
            <a:pPr algn="justLow" rtl="1"/>
            <a:r>
              <a:rPr lang="fa-IR" altLang="en-US"/>
              <a:t>بنابراین </a:t>
            </a:r>
            <a:r>
              <a:rPr lang="el-GR" altLang="en-US"/>
              <a:t>Δ∏</a:t>
            </a:r>
            <a:r>
              <a:rPr lang="fa-IR" altLang="en-US"/>
              <a:t> نیز همواره مثبت خواهد بود. به عبارت دیگر در می یابیم که انرژی پتانسیل کلی وضعیت مجاور تعادل، نسبت به انرژی پتانسیل کلی وضعیت تعادل افزون تر است و در نتیجه می توان اظهار داشت که در وضعیت تعادل، انرژی پتانسیل کلی در حداقل مقدار خودش است.</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82283"/>
                                        </p:tgtEl>
                                        <p:attrNameLst>
                                          <p:attrName>style.visibility</p:attrName>
                                        </p:attrNameLst>
                                      </p:cBhvr>
                                      <p:to>
                                        <p:strVal val="visible"/>
                                      </p:to>
                                    </p:set>
                                    <p:anim calcmode="lin" valueType="num">
                                      <p:cBhvr additive="base">
                                        <p:cTn id="12" dur="500" fill="hold"/>
                                        <p:tgtEl>
                                          <p:spTgt spid="182283"/>
                                        </p:tgtEl>
                                        <p:attrNameLst>
                                          <p:attrName>ppt_x</p:attrName>
                                        </p:attrNameLst>
                                      </p:cBhvr>
                                      <p:tavLst>
                                        <p:tav tm="0">
                                          <p:val>
                                            <p:strVal val="#ppt_x"/>
                                          </p:val>
                                        </p:tav>
                                        <p:tav tm="100000">
                                          <p:val>
                                            <p:strVal val="#ppt_x"/>
                                          </p:val>
                                        </p:tav>
                                      </p:tavLst>
                                    </p:anim>
                                    <p:anim calcmode="lin" valueType="num">
                                      <p:cBhvr additive="base">
                                        <p:cTn id="13" dur="500" fill="hold"/>
                                        <p:tgtEl>
                                          <p:spTgt spid="18228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1"/>
                                        </p:tgtEl>
                                        <p:attrNameLst>
                                          <p:attrName>style.visibility</p:attrName>
                                        </p:attrNameLst>
                                      </p:cBhvr>
                                      <p:to>
                                        <p:strVal val="visible"/>
                                      </p:to>
                                    </p:set>
                                    <p:anim calcmode="lin" valueType="num">
                                      <p:cBhvr additive="base">
                                        <p:cTn id="18" dur="500" fill="hold"/>
                                        <p:tgtEl>
                                          <p:spTgt spid="21"/>
                                        </p:tgtEl>
                                        <p:attrNameLst>
                                          <p:attrName>ppt_x</p:attrName>
                                        </p:attrNameLst>
                                      </p:cBhvr>
                                      <p:tavLst>
                                        <p:tav tm="0">
                                          <p:val>
                                            <p:strVal val="#ppt_x"/>
                                          </p:val>
                                        </p:tav>
                                        <p:tav tm="100000">
                                          <p:val>
                                            <p:strVal val="#ppt_x"/>
                                          </p:val>
                                        </p:tav>
                                      </p:tavLst>
                                    </p:anim>
                                    <p:anim calcmode="lin" valueType="num">
                                      <p:cBhvr additive="base">
                                        <p:cTn id="19"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82286"/>
                                        </p:tgtEl>
                                        <p:attrNameLst>
                                          <p:attrName>style.visibility</p:attrName>
                                        </p:attrNameLst>
                                      </p:cBhvr>
                                      <p:to>
                                        <p:strVal val="visible"/>
                                      </p:to>
                                    </p:set>
                                    <p:anim calcmode="lin" valueType="num">
                                      <p:cBhvr additive="base">
                                        <p:cTn id="24" dur="500" fill="hold"/>
                                        <p:tgtEl>
                                          <p:spTgt spid="182286"/>
                                        </p:tgtEl>
                                        <p:attrNameLst>
                                          <p:attrName>ppt_x</p:attrName>
                                        </p:attrNameLst>
                                      </p:cBhvr>
                                      <p:tavLst>
                                        <p:tav tm="0">
                                          <p:val>
                                            <p:strVal val="#ppt_x"/>
                                          </p:val>
                                        </p:tav>
                                        <p:tav tm="100000">
                                          <p:val>
                                            <p:strVal val="#ppt_x"/>
                                          </p:val>
                                        </p:tav>
                                      </p:tavLst>
                                    </p:anim>
                                    <p:anim calcmode="lin" valueType="num">
                                      <p:cBhvr additive="base">
                                        <p:cTn id="25" dur="500" fill="hold"/>
                                        <p:tgtEl>
                                          <p:spTgt spid="182286"/>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82287"/>
                                        </p:tgtEl>
                                        <p:attrNameLst>
                                          <p:attrName>style.visibility</p:attrName>
                                        </p:attrNameLst>
                                      </p:cBhvr>
                                      <p:to>
                                        <p:strVal val="visible"/>
                                      </p:to>
                                    </p:set>
                                    <p:anim calcmode="lin" valueType="num">
                                      <p:cBhvr additive="base">
                                        <p:cTn id="30" dur="500" fill="hold"/>
                                        <p:tgtEl>
                                          <p:spTgt spid="182287"/>
                                        </p:tgtEl>
                                        <p:attrNameLst>
                                          <p:attrName>ppt_x</p:attrName>
                                        </p:attrNameLst>
                                      </p:cBhvr>
                                      <p:tavLst>
                                        <p:tav tm="0">
                                          <p:val>
                                            <p:strVal val="#ppt_x"/>
                                          </p:val>
                                        </p:tav>
                                        <p:tav tm="100000">
                                          <p:val>
                                            <p:strVal val="#ppt_x"/>
                                          </p:val>
                                        </p:tav>
                                      </p:tavLst>
                                    </p:anim>
                                    <p:anim calcmode="lin" valueType="num">
                                      <p:cBhvr additive="base">
                                        <p:cTn id="31" dur="500" fill="hold"/>
                                        <p:tgtEl>
                                          <p:spTgt spid="18228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6" grpId="0"/>
      <p:bldP spid="182287" grpId="0"/>
      <p:bldP spid="2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6422D15B-A661-4BD0-B655-6D2076496807}" type="slidenum">
              <a:rPr lang="ar-SA" altLang="en-US" sz="1400" smtClean="0">
                <a:solidFill>
                  <a:schemeClr val="tx1"/>
                </a:solidFill>
                <a:cs typeface="Times New Roman" pitchFamily="18" charset="0"/>
              </a:rPr>
              <a:pPr/>
              <a:t>3</a:t>
            </a:fld>
            <a:endParaRPr lang="en-US" altLang="en-US" sz="1400" smtClean="0">
              <a:solidFill>
                <a:schemeClr val="tx1"/>
              </a:solidFill>
              <a:cs typeface="Times New Roman" pitchFamily="18" charset="0"/>
            </a:endParaRPr>
          </a:p>
        </p:txBody>
      </p:sp>
      <p:graphicFrame>
        <p:nvGraphicFramePr>
          <p:cNvPr id="40965" name="Object 5"/>
          <p:cNvGraphicFramePr>
            <a:graphicFrameLocks noChangeAspect="1"/>
          </p:cNvGraphicFramePr>
          <p:nvPr>
            <p:ph type="title" idx="4294967295"/>
          </p:nvPr>
        </p:nvGraphicFramePr>
        <p:xfrm>
          <a:off x="0" y="404813"/>
          <a:ext cx="2049463" cy="2449512"/>
        </p:xfrm>
        <a:graphic>
          <a:graphicData uri="http://schemas.openxmlformats.org/presentationml/2006/ole">
            <p:oleObj spid="_x0000_s1026" name="Image" r:id="rId3" imgW="2295238" imgH="2742857" progId="">
              <p:embed/>
            </p:oleObj>
          </a:graphicData>
        </a:graphic>
      </p:graphicFrame>
      <p:sp>
        <p:nvSpPr>
          <p:cNvPr id="40967" name="Rectangle 7"/>
          <p:cNvSpPr>
            <a:spLocks noChangeArrowheads="1"/>
          </p:cNvSpPr>
          <p:nvPr/>
        </p:nvSpPr>
        <p:spPr bwMode="auto">
          <a:xfrm>
            <a:off x="2476500" y="2974975"/>
            <a:ext cx="3927475" cy="914400"/>
          </a:xfrm>
          <a:prstGeom prst="rect">
            <a:avLst/>
          </a:prstGeom>
          <a:noFill/>
          <a:ln w="9525" algn="ctr">
            <a:noFill/>
            <a:miter lim="800000"/>
            <a:headEnd/>
            <a:tailEnd/>
          </a:ln>
        </p:spPr>
        <p:txBody>
          <a:bodyPr wrap="none">
            <a:spAutoFit/>
          </a:bodyPr>
          <a:lstStyle/>
          <a:p>
            <a:pPr algn="ctr" eaLnBrk="1" hangingPunct="1"/>
            <a:r>
              <a:rPr lang="fa-IR" altLang="en-US" sz="5400" dirty="0">
                <a:solidFill>
                  <a:srgbClr val="FF9966"/>
                </a:solidFill>
              </a:rPr>
              <a:t>تئوری الاستیسیته</a:t>
            </a:r>
            <a:endParaRPr lang="en-US" altLang="en-US" sz="5400" dirty="0">
              <a:solidFill>
                <a:srgbClr val="FF9966"/>
              </a:solidFill>
            </a:endParaRPr>
          </a:p>
        </p:txBody>
      </p:sp>
      <p:sp>
        <p:nvSpPr>
          <p:cNvPr id="40968" name="Rectangle 8"/>
          <p:cNvSpPr>
            <a:spLocks noChangeArrowheads="1"/>
          </p:cNvSpPr>
          <p:nvPr/>
        </p:nvSpPr>
        <p:spPr bwMode="auto">
          <a:xfrm>
            <a:off x="1598613" y="3860800"/>
            <a:ext cx="5670550" cy="914400"/>
          </a:xfrm>
          <a:prstGeom prst="rect">
            <a:avLst/>
          </a:prstGeom>
          <a:noFill/>
          <a:ln w="9525" algn="ctr">
            <a:noFill/>
            <a:miter lim="800000"/>
            <a:headEnd/>
            <a:tailEnd/>
          </a:ln>
        </p:spPr>
        <p:txBody>
          <a:bodyPr wrap="none">
            <a:spAutoFit/>
          </a:bodyPr>
          <a:lstStyle/>
          <a:p>
            <a:pPr algn="ctr" eaLnBrk="1" hangingPunct="1"/>
            <a:r>
              <a:rPr lang="en-US" altLang="en-US" sz="5400">
                <a:solidFill>
                  <a:srgbClr val="FF9966"/>
                </a:solidFill>
                <a:cs typeface="Times New Roman" pitchFamily="18" charset="0"/>
              </a:rPr>
              <a:t>Theory of Elasticity</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40965"/>
                                        </p:tgtEl>
                                        <p:attrNameLst>
                                          <p:attrName>style.visibility</p:attrName>
                                        </p:attrNameLst>
                                      </p:cBhvr>
                                      <p:to>
                                        <p:strVal val="visible"/>
                                      </p:to>
                                    </p:set>
                                    <p:animEffect transition="in" filter="blinds(horizontal)">
                                      <p:cBhvr>
                                        <p:cTn id="7" dur="500"/>
                                        <p:tgtEl>
                                          <p:spTgt spid="409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0967"/>
                                        </p:tgtEl>
                                        <p:attrNameLst>
                                          <p:attrName>style.visibility</p:attrName>
                                        </p:attrNameLst>
                                      </p:cBhvr>
                                      <p:to>
                                        <p:strVal val="visible"/>
                                      </p:to>
                                    </p:set>
                                    <p:anim calcmode="lin" valueType="num">
                                      <p:cBhvr additive="base">
                                        <p:cTn id="12" dur="500" fill="hold"/>
                                        <p:tgtEl>
                                          <p:spTgt spid="40967"/>
                                        </p:tgtEl>
                                        <p:attrNameLst>
                                          <p:attrName>ppt_x</p:attrName>
                                        </p:attrNameLst>
                                      </p:cBhvr>
                                      <p:tavLst>
                                        <p:tav tm="0">
                                          <p:val>
                                            <p:strVal val="#ppt_x"/>
                                          </p:val>
                                        </p:tav>
                                        <p:tav tm="100000">
                                          <p:val>
                                            <p:strVal val="#ppt_x"/>
                                          </p:val>
                                        </p:tav>
                                      </p:tavLst>
                                    </p:anim>
                                    <p:anim calcmode="lin" valueType="num">
                                      <p:cBhvr additive="base">
                                        <p:cTn id="13" dur="500" fill="hold"/>
                                        <p:tgtEl>
                                          <p:spTgt spid="40967"/>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0968"/>
                                        </p:tgtEl>
                                        <p:attrNameLst>
                                          <p:attrName>style.visibility</p:attrName>
                                        </p:attrNameLst>
                                      </p:cBhvr>
                                      <p:to>
                                        <p:strVal val="visible"/>
                                      </p:to>
                                    </p:set>
                                    <p:anim calcmode="lin" valueType="num">
                                      <p:cBhvr additive="base">
                                        <p:cTn id="18" dur="500" fill="hold"/>
                                        <p:tgtEl>
                                          <p:spTgt spid="40968"/>
                                        </p:tgtEl>
                                        <p:attrNameLst>
                                          <p:attrName>ppt_x</p:attrName>
                                        </p:attrNameLst>
                                      </p:cBhvr>
                                      <p:tavLst>
                                        <p:tav tm="0">
                                          <p:val>
                                            <p:strVal val="#ppt_x"/>
                                          </p:val>
                                        </p:tav>
                                        <p:tav tm="100000">
                                          <p:val>
                                            <p:strVal val="#ppt_x"/>
                                          </p:val>
                                        </p:tav>
                                      </p:tavLst>
                                    </p:anim>
                                    <p:anim calcmode="lin" valueType="num">
                                      <p:cBhvr additive="base">
                                        <p:cTn id="19" dur="500" fill="hold"/>
                                        <p:tgtEl>
                                          <p:spTgt spid="409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7" grpId="0"/>
      <p:bldP spid="40968"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9038F1A5-402E-49E4-B796-1F4907E04A04}" type="slidenum">
              <a:rPr lang="ar-SA" altLang="en-US" sz="1400" smtClean="0">
                <a:solidFill>
                  <a:schemeClr val="tx1"/>
                </a:solidFill>
                <a:cs typeface="Times New Roman" pitchFamily="18" charset="0"/>
              </a:rPr>
              <a:pPr/>
              <a:t>30</a:t>
            </a:fld>
            <a:endParaRPr lang="en-US" altLang="en-US" sz="1400" smtClean="0">
              <a:solidFill>
                <a:schemeClr val="tx1"/>
              </a:solidFill>
              <a:cs typeface="Times New Roman" pitchFamily="18" charset="0"/>
            </a:endParaRPr>
          </a:p>
        </p:txBody>
      </p:sp>
      <p:sp>
        <p:nvSpPr>
          <p:cNvPr id="48131"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48132"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83302" name="Rectangle 6"/>
          <p:cNvSpPr>
            <a:spLocks noChangeArrowheads="1"/>
          </p:cNvSpPr>
          <p:nvPr/>
        </p:nvSpPr>
        <p:spPr bwMode="auto">
          <a:xfrm>
            <a:off x="5992813" y="1022350"/>
            <a:ext cx="2876550" cy="519113"/>
          </a:xfrm>
          <a:prstGeom prst="rect">
            <a:avLst/>
          </a:prstGeom>
          <a:noFill/>
          <a:ln w="9525" algn="ctr">
            <a:noFill/>
            <a:miter lim="800000"/>
            <a:headEnd/>
            <a:tailEnd/>
          </a:ln>
        </p:spPr>
        <p:txBody>
          <a:bodyPr wrap="none" anchor="ctr">
            <a:spAutoFit/>
          </a:bodyPr>
          <a:lstStyle/>
          <a:p>
            <a:pPr algn="justLow" rtl="1"/>
            <a:r>
              <a:rPr lang="fa-IR" altLang="en-US" sz="2800">
                <a:solidFill>
                  <a:srgbClr val="FFFF66"/>
                </a:solidFill>
              </a:rPr>
              <a:t>6) قضيه اول كاستيليانو</a:t>
            </a:r>
          </a:p>
        </p:txBody>
      </p:sp>
      <p:sp>
        <p:nvSpPr>
          <p:cNvPr id="183303" name="Rectangle 7"/>
          <p:cNvSpPr>
            <a:spLocks noChangeArrowheads="1"/>
          </p:cNvSpPr>
          <p:nvPr/>
        </p:nvSpPr>
        <p:spPr bwMode="auto">
          <a:xfrm rot="10800000" flipV="1">
            <a:off x="285750" y="1785938"/>
            <a:ext cx="8582025" cy="1200150"/>
          </a:xfrm>
          <a:prstGeom prst="rect">
            <a:avLst/>
          </a:prstGeom>
          <a:noFill/>
          <a:ln w="9525" algn="ctr">
            <a:noFill/>
            <a:miter lim="800000"/>
            <a:headEnd/>
            <a:tailEnd/>
          </a:ln>
        </p:spPr>
        <p:txBody>
          <a:bodyPr anchor="ctr">
            <a:spAutoFit/>
          </a:bodyPr>
          <a:lstStyle/>
          <a:p>
            <a:pPr algn="just" rtl="1"/>
            <a:r>
              <a:rPr lang="fa-IR" altLang="en-US"/>
              <a:t>پیش از این نشان دادیم که هرگاه برای یک سیستم ارتجاعی، تابعک انرژی ارتجاعي داخلی </a:t>
            </a:r>
            <a:r>
              <a:rPr lang="en-US" altLang="en-US" i="1"/>
              <a:t>U</a:t>
            </a:r>
            <a:r>
              <a:rPr lang="en-US" altLang="en-US" i="1" baseline="-25000"/>
              <a:t>0</a:t>
            </a:r>
            <a:r>
              <a:rPr lang="en-US" altLang="en-US" i="1"/>
              <a:t> </a:t>
            </a:r>
            <a:r>
              <a:rPr lang="fa-IR" altLang="en-US"/>
              <a:t> وجود داشته باشد، مولفه های تنش با مشتق گیری از این تابعک به شکل زیر حاصل می گردد:</a:t>
            </a:r>
          </a:p>
        </p:txBody>
      </p:sp>
      <p:sp>
        <p:nvSpPr>
          <p:cNvPr id="48135" name="Rectangle 9"/>
          <p:cNvSpPr>
            <a:spLocks noChangeArrowheads="1"/>
          </p:cNvSpPr>
          <p:nvPr/>
        </p:nvSpPr>
        <p:spPr bwMode="auto">
          <a:xfrm>
            <a:off x="0" y="32004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3304" name="Object 8"/>
          <p:cNvGraphicFramePr>
            <a:graphicFrameLocks noChangeAspect="1"/>
          </p:cNvGraphicFramePr>
          <p:nvPr/>
        </p:nvGraphicFramePr>
        <p:xfrm>
          <a:off x="4000500" y="2786063"/>
          <a:ext cx="1439863" cy="973137"/>
        </p:xfrm>
        <a:graphic>
          <a:graphicData uri="http://schemas.openxmlformats.org/presentationml/2006/ole">
            <p:oleObj spid="_x0000_s24578" name="Equation" r:id="rId3" imgW="672808" imgH="457002" progId="Equation.3">
              <p:embed/>
            </p:oleObj>
          </a:graphicData>
        </a:graphic>
      </p:graphicFrame>
      <p:sp>
        <p:nvSpPr>
          <p:cNvPr id="48137" name="Rectangle 10"/>
          <p:cNvSpPr>
            <a:spLocks noChangeArrowheads="1"/>
          </p:cNvSpPr>
          <p:nvPr/>
        </p:nvSpPr>
        <p:spPr bwMode="auto">
          <a:xfrm>
            <a:off x="0" y="36576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8138" name="Rectangle 15"/>
          <p:cNvSpPr>
            <a:spLocks noChangeArrowheads="1"/>
          </p:cNvSpPr>
          <p:nvPr/>
        </p:nvSpPr>
        <p:spPr bwMode="auto">
          <a:xfrm>
            <a:off x="0" y="3314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8139" name="Rectangle 16"/>
          <p:cNvSpPr>
            <a:spLocks noChangeArrowheads="1"/>
          </p:cNvSpPr>
          <p:nvPr/>
        </p:nvSpPr>
        <p:spPr bwMode="auto">
          <a:xfrm>
            <a:off x="0" y="3543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8140" name="Rectangle 18"/>
          <p:cNvSpPr>
            <a:spLocks noChangeArrowheads="1"/>
          </p:cNvSpPr>
          <p:nvPr/>
        </p:nvSpPr>
        <p:spPr bwMode="auto">
          <a:xfrm>
            <a:off x="0" y="32146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8141" name="Rectangle 19"/>
          <p:cNvSpPr>
            <a:spLocks noChangeArrowheads="1"/>
          </p:cNvSpPr>
          <p:nvPr/>
        </p:nvSpPr>
        <p:spPr bwMode="auto">
          <a:xfrm>
            <a:off x="0" y="36433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8142" name="Rectangle 21"/>
          <p:cNvSpPr>
            <a:spLocks noChangeArrowheads="1"/>
          </p:cNvSpPr>
          <p:nvPr/>
        </p:nvSpPr>
        <p:spPr bwMode="auto">
          <a:xfrm>
            <a:off x="0" y="32146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8143" name="Rectangle 22"/>
          <p:cNvSpPr>
            <a:spLocks noChangeArrowheads="1"/>
          </p:cNvSpPr>
          <p:nvPr/>
        </p:nvSpPr>
        <p:spPr bwMode="auto">
          <a:xfrm>
            <a:off x="0" y="36433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2" name="Rectangle 11"/>
          <p:cNvSpPr>
            <a:spLocks noChangeArrowheads="1"/>
          </p:cNvSpPr>
          <p:nvPr/>
        </p:nvSpPr>
        <p:spPr bwMode="auto">
          <a:xfrm>
            <a:off x="4286250" y="3786188"/>
            <a:ext cx="4556125" cy="461962"/>
          </a:xfrm>
          <a:prstGeom prst="rect">
            <a:avLst/>
          </a:prstGeom>
          <a:noFill/>
          <a:ln w="9525" algn="ctr">
            <a:noFill/>
            <a:miter lim="800000"/>
            <a:headEnd/>
            <a:tailEnd/>
          </a:ln>
        </p:spPr>
        <p:txBody>
          <a:bodyPr wrap="none" anchor="ctr">
            <a:spAutoFit/>
          </a:bodyPr>
          <a:lstStyle/>
          <a:p>
            <a:pPr algn="justLow" rtl="1"/>
            <a:r>
              <a:rPr lang="fa-IR" altLang="en-US"/>
              <a:t>معادله فوق به صورت قضیه زیر بیان می شود:</a:t>
            </a:r>
          </a:p>
        </p:txBody>
      </p:sp>
      <p:sp>
        <p:nvSpPr>
          <p:cNvPr id="23" name="Rectangle 7"/>
          <p:cNvSpPr>
            <a:spLocks noChangeArrowheads="1"/>
          </p:cNvSpPr>
          <p:nvPr/>
        </p:nvSpPr>
        <p:spPr bwMode="auto">
          <a:xfrm rot="10800000" flipV="1">
            <a:off x="285750" y="4286250"/>
            <a:ext cx="8582025" cy="884238"/>
          </a:xfrm>
          <a:prstGeom prst="rect">
            <a:avLst/>
          </a:prstGeom>
          <a:noFill/>
          <a:ln w="9525" algn="ctr">
            <a:noFill/>
            <a:miter lim="800000"/>
            <a:headEnd/>
            <a:tailEnd/>
          </a:ln>
        </p:spPr>
        <p:txBody>
          <a:bodyPr anchor="ctr">
            <a:spAutoFit/>
          </a:bodyPr>
          <a:lstStyle/>
          <a:p>
            <a:pPr algn="just" rtl="1"/>
            <a:r>
              <a:rPr lang="fa-IR" altLang="en-US" sz="2800">
                <a:solidFill>
                  <a:srgbClr val="CC3300"/>
                </a:solidFill>
              </a:rPr>
              <a:t>قضيه</a:t>
            </a:r>
            <a:r>
              <a:rPr lang="fa-IR" altLang="en-US">
                <a:solidFill>
                  <a:srgbClr val="CC3300"/>
                </a:solidFill>
              </a:rPr>
              <a:t>:</a:t>
            </a:r>
            <a:r>
              <a:rPr lang="fa-IR" altLang="en-US"/>
              <a:t> مشتق تابعك چگالي انرژي ارتجاعي </a:t>
            </a:r>
            <a:r>
              <a:rPr lang="en-US" altLang="en-US" i="1"/>
              <a:t>U</a:t>
            </a:r>
            <a:r>
              <a:rPr lang="en-US" altLang="en-US" i="1" baseline="-25000"/>
              <a:t>0</a:t>
            </a:r>
            <a:r>
              <a:rPr lang="en-US" altLang="en-US" i="1"/>
              <a:t> </a:t>
            </a:r>
            <a:r>
              <a:rPr lang="fa-IR" altLang="en-US"/>
              <a:t> نسبت به هريك از مؤلفه هاي كرنش آن، مساوي با مؤلفه تنش هم نام آن مؤلفه كرنش است.</a:t>
            </a:r>
          </a:p>
        </p:txBody>
      </p:sp>
      <p:sp>
        <p:nvSpPr>
          <p:cNvPr id="24" name="Rectangle 11"/>
          <p:cNvSpPr>
            <a:spLocks noChangeArrowheads="1"/>
          </p:cNvSpPr>
          <p:nvPr/>
        </p:nvSpPr>
        <p:spPr bwMode="auto">
          <a:xfrm>
            <a:off x="285750" y="5286375"/>
            <a:ext cx="8501063" cy="830263"/>
          </a:xfrm>
          <a:prstGeom prst="rect">
            <a:avLst/>
          </a:prstGeom>
          <a:noFill/>
          <a:ln w="9525" algn="ctr">
            <a:noFill/>
            <a:miter lim="800000"/>
            <a:headEnd/>
            <a:tailEnd/>
          </a:ln>
        </p:spPr>
        <p:txBody>
          <a:bodyPr anchor="ctr">
            <a:spAutoFit/>
          </a:bodyPr>
          <a:lstStyle/>
          <a:p>
            <a:pPr algn="justLow" rtl="1"/>
            <a:r>
              <a:rPr lang="fa-IR" altLang="en-US"/>
              <a:t>اینک با استفاده از قضیه انرژی پتانسیل کلی مینیمم، به استخراج معادله ای نظیر معادله فوق برای نیروها و تغییرمکان های یک سیستم می پردازیم.</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83302">
                                            <p:txEl>
                                              <p:pRg st="0" end="0"/>
                                            </p:txEl>
                                          </p:spTgt>
                                        </p:tgtEl>
                                        <p:attrNameLst>
                                          <p:attrName>style.visibility</p:attrName>
                                        </p:attrNameLst>
                                      </p:cBhvr>
                                      <p:to>
                                        <p:strVal val="visible"/>
                                      </p:to>
                                    </p:set>
                                    <p:anim calcmode="lin" valueType="num">
                                      <p:cBhvr additive="base">
                                        <p:cTn id="7" dur="500" fill="hold"/>
                                        <p:tgtEl>
                                          <p:spTgt spid="18330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330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83303"/>
                                        </p:tgtEl>
                                        <p:attrNameLst>
                                          <p:attrName>style.visibility</p:attrName>
                                        </p:attrNameLst>
                                      </p:cBhvr>
                                      <p:to>
                                        <p:strVal val="visible"/>
                                      </p:to>
                                    </p:set>
                                    <p:anim calcmode="lin" valueType="num">
                                      <p:cBhvr additive="base">
                                        <p:cTn id="13" dur="500" fill="hold"/>
                                        <p:tgtEl>
                                          <p:spTgt spid="183303"/>
                                        </p:tgtEl>
                                        <p:attrNameLst>
                                          <p:attrName>ppt_x</p:attrName>
                                        </p:attrNameLst>
                                      </p:cBhvr>
                                      <p:tavLst>
                                        <p:tav tm="0">
                                          <p:val>
                                            <p:strVal val="#ppt_x"/>
                                          </p:val>
                                        </p:tav>
                                        <p:tav tm="100000">
                                          <p:val>
                                            <p:strVal val="#ppt_x"/>
                                          </p:val>
                                        </p:tav>
                                      </p:tavLst>
                                    </p:anim>
                                    <p:anim calcmode="lin" valueType="num">
                                      <p:cBhvr additive="base">
                                        <p:cTn id="14" dur="500" fill="hold"/>
                                        <p:tgtEl>
                                          <p:spTgt spid="183303"/>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183304"/>
                                        </p:tgtEl>
                                        <p:attrNameLst>
                                          <p:attrName>style.visibility</p:attrName>
                                        </p:attrNameLst>
                                      </p:cBhvr>
                                      <p:to>
                                        <p:strVal val="visible"/>
                                      </p:to>
                                    </p:set>
                                    <p:anim calcmode="lin" valueType="num">
                                      <p:cBhvr additive="base">
                                        <p:cTn id="17" dur="500" fill="hold"/>
                                        <p:tgtEl>
                                          <p:spTgt spid="183304"/>
                                        </p:tgtEl>
                                        <p:attrNameLst>
                                          <p:attrName>ppt_x</p:attrName>
                                        </p:attrNameLst>
                                      </p:cBhvr>
                                      <p:tavLst>
                                        <p:tav tm="0">
                                          <p:val>
                                            <p:strVal val="#ppt_x"/>
                                          </p:val>
                                        </p:tav>
                                        <p:tav tm="100000">
                                          <p:val>
                                            <p:strVal val="#ppt_x"/>
                                          </p:val>
                                        </p:tav>
                                      </p:tavLst>
                                    </p:anim>
                                    <p:anim calcmode="lin" valueType="num">
                                      <p:cBhvr additive="base">
                                        <p:cTn id="18" dur="500" fill="hold"/>
                                        <p:tgtEl>
                                          <p:spTgt spid="18330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500" fill="hold"/>
                                        <p:tgtEl>
                                          <p:spTgt spid="22"/>
                                        </p:tgtEl>
                                        <p:attrNameLst>
                                          <p:attrName>ppt_x</p:attrName>
                                        </p:attrNameLst>
                                      </p:cBhvr>
                                      <p:tavLst>
                                        <p:tav tm="0">
                                          <p:val>
                                            <p:strVal val="#ppt_x"/>
                                          </p:val>
                                        </p:tav>
                                        <p:tav tm="100000">
                                          <p:val>
                                            <p:strVal val="#ppt_x"/>
                                          </p:val>
                                        </p:tav>
                                      </p:tavLst>
                                    </p:anim>
                                    <p:anim calcmode="lin" valueType="num">
                                      <p:cBhvr additive="base">
                                        <p:cTn id="2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3"/>
                                        </p:tgtEl>
                                        <p:attrNameLst>
                                          <p:attrName>style.visibility</p:attrName>
                                        </p:attrNameLst>
                                      </p:cBhvr>
                                      <p:to>
                                        <p:strVal val="visible"/>
                                      </p:to>
                                    </p:set>
                                    <p:anim calcmode="lin" valueType="num">
                                      <p:cBhvr additive="base">
                                        <p:cTn id="29" dur="500" fill="hold"/>
                                        <p:tgtEl>
                                          <p:spTgt spid="23"/>
                                        </p:tgtEl>
                                        <p:attrNameLst>
                                          <p:attrName>ppt_x</p:attrName>
                                        </p:attrNameLst>
                                      </p:cBhvr>
                                      <p:tavLst>
                                        <p:tav tm="0">
                                          <p:val>
                                            <p:strVal val="#ppt_x"/>
                                          </p:val>
                                        </p:tav>
                                        <p:tav tm="100000">
                                          <p:val>
                                            <p:strVal val="#ppt_x"/>
                                          </p:val>
                                        </p:tav>
                                      </p:tavLst>
                                    </p:anim>
                                    <p:anim calcmode="lin" valueType="num">
                                      <p:cBhvr additive="base">
                                        <p:cTn id="30"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additive="base">
                                        <p:cTn id="35" dur="500" fill="hold"/>
                                        <p:tgtEl>
                                          <p:spTgt spid="24"/>
                                        </p:tgtEl>
                                        <p:attrNameLst>
                                          <p:attrName>ppt_x</p:attrName>
                                        </p:attrNameLst>
                                      </p:cBhvr>
                                      <p:tavLst>
                                        <p:tav tm="0">
                                          <p:val>
                                            <p:strVal val="#ppt_x"/>
                                          </p:val>
                                        </p:tav>
                                        <p:tav tm="100000">
                                          <p:val>
                                            <p:strVal val="#ppt_x"/>
                                          </p:val>
                                        </p:tav>
                                      </p:tavLst>
                                    </p:anim>
                                    <p:anim calcmode="lin" valueType="num">
                                      <p:cBhvr additive="base">
                                        <p:cTn id="3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03" grpId="0"/>
      <p:bldP spid="22" grpId="0"/>
      <p:bldP spid="23" grpId="0"/>
      <p:bldP spid="2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B9916926-642E-4A79-A56D-FE35DAD270AC}" type="slidenum">
              <a:rPr lang="ar-SA" altLang="en-US" sz="1400" smtClean="0">
                <a:solidFill>
                  <a:schemeClr val="tx1"/>
                </a:solidFill>
                <a:cs typeface="Times New Roman" pitchFamily="18" charset="0"/>
              </a:rPr>
              <a:pPr/>
              <a:t>31</a:t>
            </a:fld>
            <a:endParaRPr lang="en-US" altLang="en-US" sz="1400" smtClean="0">
              <a:solidFill>
                <a:schemeClr val="tx1"/>
              </a:solidFill>
              <a:cs typeface="Times New Roman" pitchFamily="18" charset="0"/>
            </a:endParaRPr>
          </a:p>
        </p:txBody>
      </p:sp>
      <p:sp>
        <p:nvSpPr>
          <p:cNvPr id="49155"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49156"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49157" name="Rectangle 9"/>
          <p:cNvSpPr>
            <a:spLocks noChangeArrowheads="1"/>
          </p:cNvSpPr>
          <p:nvPr/>
        </p:nvSpPr>
        <p:spPr bwMode="auto">
          <a:xfrm>
            <a:off x="0" y="32004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9158" name="Rectangle 10"/>
          <p:cNvSpPr>
            <a:spLocks noChangeArrowheads="1"/>
          </p:cNvSpPr>
          <p:nvPr/>
        </p:nvSpPr>
        <p:spPr bwMode="auto">
          <a:xfrm>
            <a:off x="0" y="36576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83308" name="Rectangle 12"/>
          <p:cNvSpPr>
            <a:spLocks noChangeArrowheads="1"/>
          </p:cNvSpPr>
          <p:nvPr/>
        </p:nvSpPr>
        <p:spPr bwMode="auto">
          <a:xfrm>
            <a:off x="142875" y="928688"/>
            <a:ext cx="9001125" cy="1570037"/>
          </a:xfrm>
          <a:prstGeom prst="rect">
            <a:avLst/>
          </a:prstGeom>
          <a:noFill/>
          <a:ln w="9525" algn="ctr">
            <a:noFill/>
            <a:miter lim="800000"/>
            <a:headEnd/>
            <a:tailEnd/>
          </a:ln>
        </p:spPr>
        <p:txBody>
          <a:bodyPr anchor="ctr">
            <a:spAutoFit/>
          </a:bodyPr>
          <a:lstStyle/>
          <a:p>
            <a:pPr algn="justLow" rtl="1"/>
            <a:r>
              <a:rPr lang="fa-IR" altLang="en-US"/>
              <a:t>جسمي را در نظر بگيريد كه تحت اثر نيروهاي </a:t>
            </a:r>
            <a:r>
              <a:rPr lang="en-US" altLang="en-US" i="1"/>
              <a:t>F</a:t>
            </a:r>
            <a:r>
              <a:rPr lang="en-US" altLang="en-US" i="1" baseline="-25000"/>
              <a:t>1</a:t>
            </a:r>
            <a:r>
              <a:rPr lang="fa-IR" altLang="en-US"/>
              <a:t> تا </a:t>
            </a:r>
            <a:r>
              <a:rPr lang="en-US" altLang="en-US" i="1"/>
              <a:t>F</a:t>
            </a:r>
            <a:r>
              <a:rPr lang="en-US" altLang="en-US" i="1" baseline="-25000"/>
              <a:t>N</a:t>
            </a:r>
            <a:r>
              <a:rPr lang="fa-IR" altLang="en-US"/>
              <a:t> در حال تعادل  بوده و تغییرشکل حقیقی خود را دارا باشد. هرگاه تغییرمکان نقطه اثر این سیستم نیرو را با</a:t>
            </a:r>
            <a:r>
              <a:rPr lang="en-US" altLang="en-US"/>
              <a:t> </a:t>
            </a:r>
            <a:r>
              <a:rPr lang="en-US" altLang="en-US" i="1"/>
              <a:t>u</a:t>
            </a:r>
            <a:r>
              <a:rPr lang="en-US" altLang="en-US" i="1" baseline="-25000"/>
              <a:t>1</a:t>
            </a:r>
            <a:r>
              <a:rPr lang="en-US" altLang="en-US"/>
              <a:t> </a:t>
            </a:r>
            <a:r>
              <a:rPr lang="fa-IR" altLang="en-US"/>
              <a:t> تا  </a:t>
            </a:r>
            <a:r>
              <a:rPr lang="en-US" altLang="en-US" i="1"/>
              <a:t>u</a:t>
            </a:r>
            <a:r>
              <a:rPr lang="en-US" altLang="en-US" i="1" baseline="-25000"/>
              <a:t>N</a:t>
            </a:r>
            <a:r>
              <a:rPr lang="fa-IR" altLang="en-US"/>
              <a:t> نشان دهیم، روشن است که انرژی ارتجاعی </a:t>
            </a:r>
            <a:r>
              <a:rPr lang="en-US" altLang="en-US" i="1"/>
              <a:t>U</a:t>
            </a:r>
            <a:r>
              <a:rPr lang="fa-IR" altLang="en-US" i="1"/>
              <a:t> </a:t>
            </a:r>
            <a:r>
              <a:rPr lang="fa-IR" altLang="en-US"/>
              <a:t>تابعی از کلیه متغیرهای </a:t>
            </a:r>
            <a:r>
              <a:rPr lang="en-US" altLang="en-US" i="1"/>
              <a:t>u</a:t>
            </a:r>
            <a:r>
              <a:rPr lang="en-US" altLang="en-US" i="1" baseline="-25000"/>
              <a:t>1</a:t>
            </a:r>
            <a:r>
              <a:rPr lang="en-US" altLang="en-US" i="1"/>
              <a:t> </a:t>
            </a:r>
            <a:r>
              <a:rPr lang="fa-IR" altLang="en-US"/>
              <a:t> تا </a:t>
            </a:r>
            <a:r>
              <a:rPr lang="en-US" altLang="en-US" i="1"/>
              <a:t>u</a:t>
            </a:r>
            <a:r>
              <a:rPr lang="en-US" altLang="en-US" i="1" baseline="-25000"/>
              <a:t>N</a:t>
            </a:r>
            <a:r>
              <a:rPr lang="fa-IR" altLang="en-US"/>
              <a:t> خواهد بود و از اینرو می توان نوشت:</a:t>
            </a:r>
          </a:p>
        </p:txBody>
      </p:sp>
      <p:sp>
        <p:nvSpPr>
          <p:cNvPr id="49160" name="Rectangle 15"/>
          <p:cNvSpPr>
            <a:spLocks noChangeArrowheads="1"/>
          </p:cNvSpPr>
          <p:nvPr/>
        </p:nvSpPr>
        <p:spPr bwMode="auto">
          <a:xfrm>
            <a:off x="0" y="3314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3310" name="Object 14"/>
          <p:cNvGraphicFramePr>
            <a:graphicFrameLocks noChangeAspect="1"/>
          </p:cNvGraphicFramePr>
          <p:nvPr/>
        </p:nvGraphicFramePr>
        <p:xfrm>
          <a:off x="3143250" y="2214563"/>
          <a:ext cx="2376488" cy="434975"/>
        </p:xfrm>
        <a:graphic>
          <a:graphicData uri="http://schemas.openxmlformats.org/presentationml/2006/ole">
            <p:oleObj spid="_x0000_s25602" name="Equation" r:id="rId3" imgW="1244600" imgH="228600" progId="">
              <p:embed/>
            </p:oleObj>
          </a:graphicData>
        </a:graphic>
      </p:graphicFrame>
      <p:sp>
        <p:nvSpPr>
          <p:cNvPr id="49162" name="Rectangle 16"/>
          <p:cNvSpPr>
            <a:spLocks noChangeArrowheads="1"/>
          </p:cNvSpPr>
          <p:nvPr/>
        </p:nvSpPr>
        <p:spPr bwMode="auto">
          <a:xfrm>
            <a:off x="0" y="3543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9163" name="Rectangle 18"/>
          <p:cNvSpPr>
            <a:spLocks noChangeArrowheads="1"/>
          </p:cNvSpPr>
          <p:nvPr/>
        </p:nvSpPr>
        <p:spPr bwMode="auto">
          <a:xfrm>
            <a:off x="0" y="32146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9164" name="Rectangle 19"/>
          <p:cNvSpPr>
            <a:spLocks noChangeArrowheads="1"/>
          </p:cNvSpPr>
          <p:nvPr/>
        </p:nvSpPr>
        <p:spPr bwMode="auto">
          <a:xfrm>
            <a:off x="0" y="36433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9165" name="Rectangle 21"/>
          <p:cNvSpPr>
            <a:spLocks noChangeArrowheads="1"/>
          </p:cNvSpPr>
          <p:nvPr/>
        </p:nvSpPr>
        <p:spPr bwMode="auto">
          <a:xfrm>
            <a:off x="0" y="32146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49166" name="Rectangle 22"/>
          <p:cNvSpPr>
            <a:spLocks noChangeArrowheads="1"/>
          </p:cNvSpPr>
          <p:nvPr/>
        </p:nvSpPr>
        <p:spPr bwMode="auto">
          <a:xfrm>
            <a:off x="0" y="36433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2" name="Rectangle 11"/>
          <p:cNvSpPr>
            <a:spLocks noChangeArrowheads="1"/>
          </p:cNvSpPr>
          <p:nvPr/>
        </p:nvSpPr>
        <p:spPr bwMode="auto">
          <a:xfrm>
            <a:off x="6858000" y="4786313"/>
            <a:ext cx="2041525" cy="461962"/>
          </a:xfrm>
          <a:prstGeom prst="rect">
            <a:avLst/>
          </a:prstGeom>
          <a:noFill/>
          <a:ln w="9525" algn="ctr">
            <a:noFill/>
            <a:miter lim="800000"/>
            <a:headEnd/>
            <a:tailEnd/>
          </a:ln>
        </p:spPr>
        <p:txBody>
          <a:bodyPr wrap="none" anchor="ctr">
            <a:spAutoFit/>
          </a:bodyPr>
          <a:lstStyle/>
          <a:p>
            <a:pPr algn="justLow" rtl="1"/>
            <a:r>
              <a:rPr lang="fa-IR" altLang="en-US"/>
              <a:t>از طرف دیگر داریم:</a:t>
            </a:r>
          </a:p>
        </p:txBody>
      </p:sp>
      <p:graphicFrame>
        <p:nvGraphicFramePr>
          <p:cNvPr id="2" name="Object 17"/>
          <p:cNvGraphicFramePr>
            <a:graphicFrameLocks noChangeAspect="1"/>
          </p:cNvGraphicFramePr>
          <p:nvPr/>
        </p:nvGraphicFramePr>
        <p:xfrm>
          <a:off x="3143250" y="3214688"/>
          <a:ext cx="2476500" cy="374650"/>
        </p:xfrm>
        <a:graphic>
          <a:graphicData uri="http://schemas.openxmlformats.org/presentationml/2006/ole">
            <p:oleObj spid="_x0000_s25603" name="Equation" r:id="rId4" imgW="1167893" imgH="177723" progId="">
              <p:embed/>
            </p:oleObj>
          </a:graphicData>
        </a:graphic>
      </p:graphicFrame>
      <p:sp>
        <p:nvSpPr>
          <p:cNvPr id="24" name="Rectangle 11"/>
          <p:cNvSpPr>
            <a:spLocks noChangeArrowheads="1"/>
          </p:cNvSpPr>
          <p:nvPr/>
        </p:nvSpPr>
        <p:spPr bwMode="auto">
          <a:xfrm>
            <a:off x="5214938" y="3714750"/>
            <a:ext cx="3779837" cy="461963"/>
          </a:xfrm>
          <a:prstGeom prst="rect">
            <a:avLst/>
          </a:prstGeom>
          <a:noFill/>
          <a:ln w="9525" algn="ctr">
            <a:noFill/>
            <a:miter lim="800000"/>
            <a:headEnd/>
            <a:tailEnd/>
          </a:ln>
        </p:spPr>
        <p:txBody>
          <a:bodyPr wrap="none" anchor="ctr">
            <a:spAutoFit/>
          </a:bodyPr>
          <a:lstStyle/>
          <a:p>
            <a:pPr algn="justLow" rtl="1"/>
            <a:r>
              <a:rPr lang="el-GR" altLang="en-US" i="1"/>
              <a:t>δ</a:t>
            </a:r>
            <a:r>
              <a:rPr lang="en-US" altLang="en-US" i="1"/>
              <a:t>V</a:t>
            </a:r>
            <a:r>
              <a:rPr lang="fa-IR" altLang="en-US"/>
              <a:t>به صورت زیر نمایش داده می شود:</a:t>
            </a:r>
          </a:p>
        </p:txBody>
      </p:sp>
      <p:graphicFrame>
        <p:nvGraphicFramePr>
          <p:cNvPr id="3" name="Object 23"/>
          <p:cNvGraphicFramePr>
            <a:graphicFrameLocks noChangeAspect="1"/>
          </p:cNvGraphicFramePr>
          <p:nvPr/>
        </p:nvGraphicFramePr>
        <p:xfrm>
          <a:off x="3571875" y="4429125"/>
          <a:ext cx="1614488" cy="481013"/>
        </p:xfrm>
        <a:graphic>
          <a:graphicData uri="http://schemas.openxmlformats.org/presentationml/2006/ole">
            <p:oleObj spid="_x0000_s25604" name="Equation" r:id="rId5" imgW="761669" imgH="228501" progId="">
              <p:embed/>
            </p:oleObj>
          </a:graphicData>
        </a:graphic>
      </p:graphicFrame>
      <p:sp>
        <p:nvSpPr>
          <p:cNvPr id="26" name="Rectangle 11"/>
          <p:cNvSpPr>
            <a:spLocks noChangeArrowheads="1"/>
          </p:cNvSpPr>
          <p:nvPr/>
        </p:nvSpPr>
        <p:spPr bwMode="auto">
          <a:xfrm>
            <a:off x="3000375" y="2714625"/>
            <a:ext cx="6024563" cy="461963"/>
          </a:xfrm>
          <a:prstGeom prst="rect">
            <a:avLst/>
          </a:prstGeom>
          <a:noFill/>
          <a:ln w="9525" algn="ctr">
            <a:noFill/>
            <a:miter lim="800000"/>
            <a:headEnd/>
            <a:tailEnd/>
          </a:ln>
        </p:spPr>
        <p:txBody>
          <a:bodyPr wrap="none" anchor="ctr">
            <a:spAutoFit/>
          </a:bodyPr>
          <a:lstStyle/>
          <a:p>
            <a:pPr algn="justLow" rtl="1"/>
            <a:r>
              <a:rPr lang="fa-IR" altLang="en-US"/>
              <a:t>تغییرات انرژی پتانسیل کلی به صورت زیر نمایش داده می شود:</a:t>
            </a:r>
          </a:p>
        </p:txBody>
      </p:sp>
      <p:graphicFrame>
        <p:nvGraphicFramePr>
          <p:cNvPr id="4" name="Object 24"/>
          <p:cNvGraphicFramePr>
            <a:graphicFrameLocks noChangeAspect="1"/>
          </p:cNvGraphicFramePr>
          <p:nvPr/>
        </p:nvGraphicFramePr>
        <p:xfrm>
          <a:off x="3429000" y="5429250"/>
          <a:ext cx="1885950" cy="909638"/>
        </p:xfrm>
        <a:graphic>
          <a:graphicData uri="http://schemas.openxmlformats.org/presentationml/2006/ole">
            <p:oleObj spid="_x0000_s25605" name="Equation" r:id="rId6" imgW="888614" imgH="431613"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3308"/>
                                        </p:tgtEl>
                                        <p:attrNameLst>
                                          <p:attrName>style.visibility</p:attrName>
                                        </p:attrNameLst>
                                      </p:cBhvr>
                                      <p:to>
                                        <p:strVal val="visible"/>
                                      </p:to>
                                    </p:set>
                                    <p:anim calcmode="lin" valueType="num">
                                      <p:cBhvr additive="base">
                                        <p:cTn id="7" dur="500" fill="hold"/>
                                        <p:tgtEl>
                                          <p:spTgt spid="183308"/>
                                        </p:tgtEl>
                                        <p:attrNameLst>
                                          <p:attrName>ppt_x</p:attrName>
                                        </p:attrNameLst>
                                      </p:cBhvr>
                                      <p:tavLst>
                                        <p:tav tm="0">
                                          <p:val>
                                            <p:strVal val="#ppt_x"/>
                                          </p:val>
                                        </p:tav>
                                        <p:tav tm="100000">
                                          <p:val>
                                            <p:strVal val="#ppt_x"/>
                                          </p:val>
                                        </p:tav>
                                      </p:tavLst>
                                    </p:anim>
                                    <p:anim calcmode="lin" valueType="num">
                                      <p:cBhvr additive="base">
                                        <p:cTn id="8" dur="500" fill="hold"/>
                                        <p:tgtEl>
                                          <p:spTgt spid="183308"/>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3310"/>
                                        </p:tgtEl>
                                        <p:attrNameLst>
                                          <p:attrName>style.visibility</p:attrName>
                                        </p:attrNameLst>
                                      </p:cBhvr>
                                      <p:to>
                                        <p:strVal val="visible"/>
                                      </p:to>
                                    </p:set>
                                    <p:anim calcmode="lin" valueType="num">
                                      <p:cBhvr additive="base">
                                        <p:cTn id="13" dur="500" fill="hold"/>
                                        <p:tgtEl>
                                          <p:spTgt spid="183310"/>
                                        </p:tgtEl>
                                        <p:attrNameLst>
                                          <p:attrName>ppt_x</p:attrName>
                                        </p:attrNameLst>
                                      </p:cBhvr>
                                      <p:tavLst>
                                        <p:tav tm="0">
                                          <p:val>
                                            <p:strVal val="#ppt_x"/>
                                          </p:val>
                                        </p:tav>
                                        <p:tav tm="100000">
                                          <p:val>
                                            <p:strVal val="#ppt_x"/>
                                          </p:val>
                                        </p:tav>
                                      </p:tavLst>
                                    </p:anim>
                                    <p:anim calcmode="lin" valueType="num">
                                      <p:cBhvr additive="base">
                                        <p:cTn id="14" dur="500" fill="hold"/>
                                        <p:tgtEl>
                                          <p:spTgt spid="183310"/>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500" fill="hold"/>
                                        <p:tgtEl>
                                          <p:spTgt spid="26"/>
                                        </p:tgtEl>
                                        <p:attrNameLst>
                                          <p:attrName>ppt_x</p:attrName>
                                        </p:attrNameLst>
                                      </p:cBhvr>
                                      <p:tavLst>
                                        <p:tav tm="0">
                                          <p:val>
                                            <p:strVal val="#ppt_x"/>
                                          </p:val>
                                        </p:tav>
                                        <p:tav tm="100000">
                                          <p:val>
                                            <p:strVal val="#ppt_x"/>
                                          </p:val>
                                        </p:tav>
                                      </p:tavLst>
                                    </p:anim>
                                    <p:anim calcmode="lin" valueType="num">
                                      <p:cBhvr additive="base">
                                        <p:cTn id="2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additive="base">
                                        <p:cTn id="31" dur="500" fill="hold"/>
                                        <p:tgtEl>
                                          <p:spTgt spid="24"/>
                                        </p:tgtEl>
                                        <p:attrNameLst>
                                          <p:attrName>ppt_x</p:attrName>
                                        </p:attrNameLst>
                                      </p:cBhvr>
                                      <p:tavLst>
                                        <p:tav tm="0">
                                          <p:val>
                                            <p:strVal val="#ppt_x"/>
                                          </p:val>
                                        </p:tav>
                                        <p:tav tm="100000">
                                          <p:val>
                                            <p:strVal val="#ppt_x"/>
                                          </p:val>
                                        </p:tav>
                                      </p:tavLst>
                                    </p:anim>
                                    <p:anim calcmode="lin" valueType="num">
                                      <p:cBhvr additive="base">
                                        <p:cTn id="32"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ppt_x"/>
                                          </p:val>
                                        </p:tav>
                                        <p:tav tm="100000">
                                          <p:val>
                                            <p:strVal val="#ppt_x"/>
                                          </p:val>
                                        </p:tav>
                                      </p:tavLst>
                                    </p:anim>
                                    <p:anim calcmode="lin" valueType="num">
                                      <p:cBhvr additive="base">
                                        <p:cTn id="3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additive="base">
                                        <p:cTn id="43" dur="500" fill="hold"/>
                                        <p:tgtEl>
                                          <p:spTgt spid="22"/>
                                        </p:tgtEl>
                                        <p:attrNameLst>
                                          <p:attrName>ppt_x</p:attrName>
                                        </p:attrNameLst>
                                      </p:cBhvr>
                                      <p:tavLst>
                                        <p:tav tm="0">
                                          <p:val>
                                            <p:strVal val="#ppt_x"/>
                                          </p:val>
                                        </p:tav>
                                        <p:tav tm="100000">
                                          <p:val>
                                            <p:strVal val="#ppt_x"/>
                                          </p:val>
                                        </p:tav>
                                      </p:tavLst>
                                    </p:anim>
                                    <p:anim calcmode="lin" valueType="num">
                                      <p:cBhvr additive="base">
                                        <p:cTn id="44"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ppt_x"/>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3308" grpId="0"/>
      <p:bldP spid="22" grpId="0"/>
      <p:bldP spid="24" grpId="0"/>
      <p:bldP spid="2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1110F591-2C2D-4B9C-AD2F-0B9D8AF5F200}" type="slidenum">
              <a:rPr lang="ar-SA" altLang="en-US" sz="1400" smtClean="0">
                <a:solidFill>
                  <a:schemeClr val="tx1"/>
                </a:solidFill>
                <a:cs typeface="Times New Roman" pitchFamily="18" charset="0"/>
              </a:rPr>
              <a:pPr/>
              <a:t>32</a:t>
            </a:fld>
            <a:endParaRPr lang="en-US" altLang="en-US" sz="1400" smtClean="0">
              <a:solidFill>
                <a:schemeClr val="tx1"/>
              </a:solidFill>
              <a:cs typeface="Times New Roman" pitchFamily="18" charset="0"/>
            </a:endParaRPr>
          </a:p>
        </p:txBody>
      </p:sp>
      <p:sp>
        <p:nvSpPr>
          <p:cNvPr id="50179"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50180"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84326" name="Rectangle 6"/>
          <p:cNvSpPr>
            <a:spLocks noChangeArrowheads="1"/>
          </p:cNvSpPr>
          <p:nvPr/>
        </p:nvSpPr>
        <p:spPr bwMode="auto">
          <a:xfrm>
            <a:off x="928688" y="4071938"/>
            <a:ext cx="7931150" cy="457200"/>
          </a:xfrm>
          <a:prstGeom prst="rect">
            <a:avLst/>
          </a:prstGeom>
          <a:noFill/>
          <a:ln w="9525" algn="ctr">
            <a:noFill/>
            <a:miter lim="800000"/>
            <a:headEnd/>
            <a:tailEnd/>
          </a:ln>
        </p:spPr>
        <p:txBody>
          <a:bodyPr wrap="none" anchor="ctr">
            <a:spAutoFit/>
          </a:bodyPr>
          <a:lstStyle/>
          <a:p>
            <a:pPr algn="justLow" rtl="1"/>
            <a:r>
              <a:rPr lang="fa-IR" altLang="en-US"/>
              <a:t>معادله مذكور همان قضيه اول كاستيليانو است كه به صورت زير بيان مي شود:</a:t>
            </a:r>
          </a:p>
        </p:txBody>
      </p:sp>
      <p:sp>
        <p:nvSpPr>
          <p:cNvPr id="184327" name="Rectangle 7"/>
          <p:cNvSpPr>
            <a:spLocks noChangeArrowheads="1"/>
          </p:cNvSpPr>
          <p:nvPr/>
        </p:nvSpPr>
        <p:spPr bwMode="auto">
          <a:xfrm rot="10800000" flipV="1">
            <a:off x="1000125" y="4637088"/>
            <a:ext cx="7215188" cy="1385887"/>
          </a:xfrm>
          <a:prstGeom prst="rect">
            <a:avLst/>
          </a:prstGeom>
          <a:noFill/>
          <a:ln w="9525" algn="ctr">
            <a:noFill/>
            <a:miter lim="800000"/>
            <a:headEnd/>
            <a:tailEnd/>
          </a:ln>
        </p:spPr>
        <p:txBody>
          <a:bodyPr anchor="ctr">
            <a:spAutoFit/>
          </a:bodyPr>
          <a:lstStyle/>
          <a:p>
            <a:pPr algn="ctr" rtl="1"/>
            <a:r>
              <a:rPr lang="fa-IR" altLang="en-US" sz="2800">
                <a:solidFill>
                  <a:srgbClr val="FFFF00"/>
                </a:solidFill>
              </a:rPr>
              <a:t>مشتق تابعك انرژي ارتجاعي يك جسم الاستيك نسبت به هر يك از اجزاء تغيير مكان آن، برابر نيروي اعمال شده هم راستا با آن تغيير مكان در نقطه مورد نظر است.</a:t>
            </a:r>
          </a:p>
        </p:txBody>
      </p:sp>
      <p:sp>
        <p:nvSpPr>
          <p:cNvPr id="184328" name="Rectangle 8"/>
          <p:cNvSpPr>
            <a:spLocks noChangeArrowheads="1"/>
          </p:cNvSpPr>
          <p:nvPr/>
        </p:nvSpPr>
        <p:spPr bwMode="auto">
          <a:xfrm>
            <a:off x="0" y="6072188"/>
            <a:ext cx="8713788" cy="457200"/>
          </a:xfrm>
          <a:prstGeom prst="rect">
            <a:avLst/>
          </a:prstGeom>
          <a:noFill/>
          <a:ln w="9525" algn="ctr">
            <a:noFill/>
            <a:miter lim="800000"/>
            <a:headEnd/>
            <a:tailEnd/>
          </a:ln>
        </p:spPr>
        <p:txBody>
          <a:bodyPr wrap="none" anchor="ctr">
            <a:spAutoFit/>
          </a:bodyPr>
          <a:lstStyle/>
          <a:p>
            <a:pPr algn="justLow" rtl="1"/>
            <a:r>
              <a:rPr lang="fa-IR" altLang="en-US"/>
              <a:t>* از اين قضيه براي استخراج ضرايب ماتريس نرمي در روش نيروها استفاده مي شود.</a:t>
            </a:r>
          </a:p>
        </p:txBody>
      </p:sp>
      <p:graphicFrame>
        <p:nvGraphicFramePr>
          <p:cNvPr id="183313" name="Object 17"/>
          <p:cNvGraphicFramePr>
            <a:graphicFrameLocks noChangeAspect="1"/>
          </p:cNvGraphicFramePr>
          <p:nvPr/>
        </p:nvGraphicFramePr>
        <p:xfrm>
          <a:off x="3067050" y="1428750"/>
          <a:ext cx="3311525" cy="1016000"/>
        </p:xfrm>
        <a:graphic>
          <a:graphicData uri="http://schemas.openxmlformats.org/presentationml/2006/ole">
            <p:oleObj spid="_x0000_s26626" name="Equation" r:id="rId3" imgW="1562100" imgH="482600" progId="">
              <p:embed/>
            </p:oleObj>
          </a:graphicData>
        </a:graphic>
      </p:graphicFrame>
      <p:graphicFrame>
        <p:nvGraphicFramePr>
          <p:cNvPr id="183316" name="Object 20"/>
          <p:cNvGraphicFramePr>
            <a:graphicFrameLocks noChangeAspect="1"/>
          </p:cNvGraphicFramePr>
          <p:nvPr/>
        </p:nvGraphicFramePr>
        <p:xfrm>
          <a:off x="3803650" y="3000375"/>
          <a:ext cx="1265238" cy="925513"/>
        </p:xfrm>
        <a:graphic>
          <a:graphicData uri="http://schemas.openxmlformats.org/presentationml/2006/ole">
            <p:oleObj spid="_x0000_s26627" name="Equation" r:id="rId4" imgW="583947" imgH="431613" progId="">
              <p:embed/>
            </p:oleObj>
          </a:graphicData>
        </a:graphic>
      </p:graphicFrame>
      <p:sp>
        <p:nvSpPr>
          <p:cNvPr id="10" name="Rectangle 6"/>
          <p:cNvSpPr>
            <a:spLocks noChangeArrowheads="1"/>
          </p:cNvSpPr>
          <p:nvPr/>
        </p:nvSpPr>
        <p:spPr bwMode="auto">
          <a:xfrm>
            <a:off x="5786438" y="1000125"/>
            <a:ext cx="3186112" cy="461963"/>
          </a:xfrm>
          <a:prstGeom prst="rect">
            <a:avLst/>
          </a:prstGeom>
          <a:noFill/>
          <a:ln w="9525" algn="ctr">
            <a:noFill/>
            <a:miter lim="800000"/>
            <a:headEnd/>
            <a:tailEnd/>
          </a:ln>
        </p:spPr>
        <p:txBody>
          <a:bodyPr wrap="none" anchor="ctr">
            <a:spAutoFit/>
          </a:bodyPr>
          <a:lstStyle/>
          <a:p>
            <a:pPr algn="justLow" rtl="1"/>
            <a:r>
              <a:rPr lang="fa-IR" altLang="en-US"/>
              <a:t>پس از جایگذاری خواهیم داشت:</a:t>
            </a:r>
          </a:p>
        </p:txBody>
      </p:sp>
      <p:sp>
        <p:nvSpPr>
          <p:cNvPr id="11" name="Rectangle 6"/>
          <p:cNvSpPr>
            <a:spLocks noChangeArrowheads="1"/>
          </p:cNvSpPr>
          <p:nvPr/>
        </p:nvSpPr>
        <p:spPr bwMode="auto">
          <a:xfrm>
            <a:off x="3643313" y="2571750"/>
            <a:ext cx="5383212" cy="461963"/>
          </a:xfrm>
          <a:prstGeom prst="rect">
            <a:avLst/>
          </a:prstGeom>
          <a:noFill/>
          <a:ln w="9525" algn="ctr">
            <a:noFill/>
            <a:miter lim="800000"/>
            <a:headEnd/>
            <a:tailEnd/>
          </a:ln>
        </p:spPr>
        <p:txBody>
          <a:bodyPr wrap="none" anchor="ctr">
            <a:spAutoFit/>
          </a:bodyPr>
          <a:lstStyle/>
          <a:p>
            <a:pPr algn="justLow" rtl="1"/>
            <a:r>
              <a:rPr lang="fa-IR" altLang="en-US"/>
              <a:t>و چون تغییرات </a:t>
            </a:r>
            <a:r>
              <a:rPr lang="el-GR" altLang="en-US" i="1"/>
              <a:t>δ</a:t>
            </a:r>
            <a:r>
              <a:rPr lang="en-US" altLang="en-US" i="1"/>
              <a:t>u</a:t>
            </a:r>
            <a:r>
              <a:rPr lang="en-US" altLang="en-US" i="1" baseline="-25000"/>
              <a:t>i</a:t>
            </a:r>
            <a:r>
              <a:rPr lang="fa-IR" altLang="en-US" i="1" baseline="-25000"/>
              <a:t> </a:t>
            </a:r>
            <a:r>
              <a:rPr lang="fa-IR" altLang="en-US"/>
              <a:t>اختیاری است، نتیجه می گیریم که:</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3313"/>
                                        </p:tgtEl>
                                        <p:attrNameLst>
                                          <p:attrName>style.visibility</p:attrName>
                                        </p:attrNameLst>
                                      </p:cBhvr>
                                      <p:to>
                                        <p:strVal val="visible"/>
                                      </p:to>
                                    </p:set>
                                    <p:anim calcmode="lin" valueType="num">
                                      <p:cBhvr additive="base">
                                        <p:cTn id="13" dur="500" fill="hold"/>
                                        <p:tgtEl>
                                          <p:spTgt spid="183313"/>
                                        </p:tgtEl>
                                        <p:attrNameLst>
                                          <p:attrName>ppt_x</p:attrName>
                                        </p:attrNameLst>
                                      </p:cBhvr>
                                      <p:tavLst>
                                        <p:tav tm="0">
                                          <p:val>
                                            <p:strVal val="#ppt_x"/>
                                          </p:val>
                                        </p:tav>
                                        <p:tav tm="100000">
                                          <p:val>
                                            <p:strVal val="#ppt_x"/>
                                          </p:val>
                                        </p:tav>
                                      </p:tavLst>
                                    </p:anim>
                                    <p:anim calcmode="lin" valueType="num">
                                      <p:cBhvr additive="base">
                                        <p:cTn id="14" dur="500" fill="hold"/>
                                        <p:tgtEl>
                                          <p:spTgt spid="1833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83316"/>
                                        </p:tgtEl>
                                        <p:attrNameLst>
                                          <p:attrName>style.visibility</p:attrName>
                                        </p:attrNameLst>
                                      </p:cBhvr>
                                      <p:to>
                                        <p:strVal val="visible"/>
                                      </p:to>
                                    </p:set>
                                    <p:anim calcmode="lin" valueType="num">
                                      <p:cBhvr additive="base">
                                        <p:cTn id="25" dur="500" fill="hold"/>
                                        <p:tgtEl>
                                          <p:spTgt spid="183316"/>
                                        </p:tgtEl>
                                        <p:attrNameLst>
                                          <p:attrName>ppt_x</p:attrName>
                                        </p:attrNameLst>
                                      </p:cBhvr>
                                      <p:tavLst>
                                        <p:tav tm="0">
                                          <p:val>
                                            <p:strVal val="#ppt_x"/>
                                          </p:val>
                                        </p:tav>
                                        <p:tav tm="100000">
                                          <p:val>
                                            <p:strVal val="#ppt_x"/>
                                          </p:val>
                                        </p:tav>
                                      </p:tavLst>
                                    </p:anim>
                                    <p:anim calcmode="lin" valueType="num">
                                      <p:cBhvr additive="base">
                                        <p:cTn id="26" dur="500" fill="hold"/>
                                        <p:tgtEl>
                                          <p:spTgt spid="18331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84326"/>
                                        </p:tgtEl>
                                        <p:attrNameLst>
                                          <p:attrName>style.visibility</p:attrName>
                                        </p:attrNameLst>
                                      </p:cBhvr>
                                      <p:to>
                                        <p:strVal val="visible"/>
                                      </p:to>
                                    </p:set>
                                    <p:anim calcmode="lin" valueType="num">
                                      <p:cBhvr additive="base">
                                        <p:cTn id="31" dur="500" fill="hold"/>
                                        <p:tgtEl>
                                          <p:spTgt spid="184326"/>
                                        </p:tgtEl>
                                        <p:attrNameLst>
                                          <p:attrName>ppt_x</p:attrName>
                                        </p:attrNameLst>
                                      </p:cBhvr>
                                      <p:tavLst>
                                        <p:tav tm="0">
                                          <p:val>
                                            <p:strVal val="#ppt_x"/>
                                          </p:val>
                                        </p:tav>
                                        <p:tav tm="100000">
                                          <p:val>
                                            <p:strVal val="#ppt_x"/>
                                          </p:val>
                                        </p:tav>
                                      </p:tavLst>
                                    </p:anim>
                                    <p:anim calcmode="lin" valueType="num">
                                      <p:cBhvr additive="base">
                                        <p:cTn id="32" dur="500" fill="hold"/>
                                        <p:tgtEl>
                                          <p:spTgt spid="184326"/>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4327"/>
                                        </p:tgtEl>
                                        <p:attrNameLst>
                                          <p:attrName>style.visibility</p:attrName>
                                        </p:attrNameLst>
                                      </p:cBhvr>
                                      <p:to>
                                        <p:strVal val="visible"/>
                                      </p:to>
                                    </p:set>
                                    <p:anim calcmode="lin" valueType="num">
                                      <p:cBhvr additive="base">
                                        <p:cTn id="37" dur="500" fill="hold"/>
                                        <p:tgtEl>
                                          <p:spTgt spid="184327"/>
                                        </p:tgtEl>
                                        <p:attrNameLst>
                                          <p:attrName>ppt_x</p:attrName>
                                        </p:attrNameLst>
                                      </p:cBhvr>
                                      <p:tavLst>
                                        <p:tav tm="0">
                                          <p:val>
                                            <p:strVal val="#ppt_x"/>
                                          </p:val>
                                        </p:tav>
                                        <p:tav tm="100000">
                                          <p:val>
                                            <p:strVal val="#ppt_x"/>
                                          </p:val>
                                        </p:tav>
                                      </p:tavLst>
                                    </p:anim>
                                    <p:anim calcmode="lin" valueType="num">
                                      <p:cBhvr additive="base">
                                        <p:cTn id="38" dur="500" fill="hold"/>
                                        <p:tgtEl>
                                          <p:spTgt spid="184327"/>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84328">
                                            <p:txEl>
                                              <p:pRg st="0" end="0"/>
                                            </p:txEl>
                                          </p:spTgt>
                                        </p:tgtEl>
                                        <p:attrNameLst>
                                          <p:attrName>style.visibility</p:attrName>
                                        </p:attrNameLst>
                                      </p:cBhvr>
                                      <p:to>
                                        <p:strVal val="visible"/>
                                      </p:to>
                                    </p:set>
                                    <p:anim calcmode="lin" valueType="num">
                                      <p:cBhvr additive="base">
                                        <p:cTn id="43" dur="500" fill="hold"/>
                                        <p:tgtEl>
                                          <p:spTgt spid="184328">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8432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6" grpId="0"/>
      <p:bldP spid="184327" grpId="0"/>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601298E8-9931-4E1C-9522-C02A663AA3F9}" type="slidenum">
              <a:rPr lang="ar-SA" altLang="en-US" sz="1400" smtClean="0">
                <a:solidFill>
                  <a:schemeClr val="tx1"/>
                </a:solidFill>
                <a:cs typeface="Times New Roman" pitchFamily="18" charset="0"/>
              </a:rPr>
              <a:pPr/>
              <a:t>33</a:t>
            </a:fld>
            <a:endParaRPr lang="en-US" altLang="en-US" sz="1400" smtClean="0">
              <a:solidFill>
                <a:schemeClr val="tx1"/>
              </a:solidFill>
              <a:cs typeface="Times New Roman" pitchFamily="18" charset="0"/>
            </a:endParaRPr>
          </a:p>
        </p:txBody>
      </p:sp>
      <p:sp>
        <p:nvSpPr>
          <p:cNvPr id="51203"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51204"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85350" name="Rectangle 6"/>
          <p:cNvSpPr>
            <a:spLocks noChangeArrowheads="1"/>
          </p:cNvSpPr>
          <p:nvPr/>
        </p:nvSpPr>
        <p:spPr bwMode="auto">
          <a:xfrm>
            <a:off x="4584700" y="928688"/>
            <a:ext cx="4329113" cy="519112"/>
          </a:xfrm>
          <a:prstGeom prst="rect">
            <a:avLst/>
          </a:prstGeom>
          <a:noFill/>
          <a:ln w="9525" algn="ctr">
            <a:noFill/>
            <a:miter lim="800000"/>
            <a:headEnd/>
            <a:tailEnd/>
          </a:ln>
        </p:spPr>
        <p:txBody>
          <a:bodyPr wrap="none" anchor="ctr">
            <a:spAutoFit/>
          </a:bodyPr>
          <a:lstStyle/>
          <a:p>
            <a:pPr algn="justLow" rtl="1"/>
            <a:r>
              <a:rPr lang="fa-IR" altLang="en-US" sz="2800">
                <a:solidFill>
                  <a:srgbClr val="FFFF66"/>
                </a:solidFill>
              </a:rPr>
              <a:t>7) اصل انرژي پتانسيل مكمل مينيمم</a:t>
            </a:r>
          </a:p>
        </p:txBody>
      </p:sp>
      <p:sp>
        <p:nvSpPr>
          <p:cNvPr id="185352" name="Text Box 8"/>
          <p:cNvSpPr txBox="1">
            <a:spLocks noChangeArrowheads="1"/>
          </p:cNvSpPr>
          <p:nvPr/>
        </p:nvSpPr>
        <p:spPr bwMode="auto">
          <a:xfrm>
            <a:off x="250825" y="3071813"/>
            <a:ext cx="8893175" cy="830262"/>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در يك جسم ارتجاعي، انرژي مكمل در واحد حجم در يك نقطه خاص را با </a:t>
            </a:r>
            <a:r>
              <a:rPr lang="en-US" altLang="en-US"/>
              <a:t> </a:t>
            </a:r>
            <a:r>
              <a:rPr lang="en-US" altLang="en-US" i="1"/>
              <a:t>U</a:t>
            </a:r>
            <a:r>
              <a:rPr lang="en-US" altLang="en-US" i="1" baseline="-25000"/>
              <a:t>0</a:t>
            </a:r>
            <a:r>
              <a:rPr lang="en-US" altLang="en-US" i="1"/>
              <a:t>*</a:t>
            </a:r>
            <a:r>
              <a:rPr lang="en-US" altLang="en-US"/>
              <a:t> </a:t>
            </a:r>
            <a:r>
              <a:rPr lang="fa-IR" altLang="en-US"/>
              <a:t>نشان مي دهيم. مقدار </a:t>
            </a:r>
            <a:r>
              <a:rPr lang="en-US" altLang="en-US"/>
              <a:t> </a:t>
            </a:r>
            <a:r>
              <a:rPr lang="en-US" altLang="en-US" i="1"/>
              <a:t>U</a:t>
            </a:r>
            <a:r>
              <a:rPr lang="en-US" altLang="en-US" i="1" baseline="-25000"/>
              <a:t>0</a:t>
            </a:r>
            <a:r>
              <a:rPr lang="en-US" altLang="en-US" i="1"/>
              <a:t>*</a:t>
            </a:r>
            <a:r>
              <a:rPr lang="fa-IR" altLang="en-US"/>
              <a:t>بستگي به تانسور تنش در نقطه مذكور خواهد داشت. به عبارت ديگر داريم:</a:t>
            </a:r>
            <a:endParaRPr lang="en-US" altLang="en-US"/>
          </a:p>
        </p:txBody>
      </p:sp>
      <p:sp>
        <p:nvSpPr>
          <p:cNvPr id="51207" name="Rectangle 10"/>
          <p:cNvSpPr>
            <a:spLocks noChangeArrowheads="1"/>
          </p:cNvSpPr>
          <p:nvPr/>
        </p:nvSpPr>
        <p:spPr bwMode="auto">
          <a:xfrm>
            <a:off x="0" y="31003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5353" name="Object 9"/>
          <p:cNvGraphicFramePr>
            <a:graphicFrameLocks noChangeAspect="1"/>
          </p:cNvGraphicFramePr>
          <p:nvPr/>
        </p:nvGraphicFramePr>
        <p:xfrm>
          <a:off x="4214813" y="3857625"/>
          <a:ext cx="1492250" cy="1165225"/>
        </p:xfrm>
        <a:graphic>
          <a:graphicData uri="http://schemas.openxmlformats.org/presentationml/2006/ole">
            <p:oleObj spid="_x0000_s27650" name="Equation" r:id="rId3" imgW="876300" imgH="685800" progId="">
              <p:embed/>
            </p:oleObj>
          </a:graphicData>
        </a:graphic>
      </p:graphicFrame>
      <p:sp>
        <p:nvSpPr>
          <p:cNvPr id="51209" name="Rectangle 11"/>
          <p:cNvSpPr>
            <a:spLocks noChangeArrowheads="1"/>
          </p:cNvSpPr>
          <p:nvPr/>
        </p:nvSpPr>
        <p:spPr bwMode="auto">
          <a:xfrm>
            <a:off x="0" y="37576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1210" name="Rectangle 13"/>
          <p:cNvSpPr>
            <a:spLocks noChangeArrowheads="1"/>
          </p:cNvSpPr>
          <p:nvPr/>
        </p:nvSpPr>
        <p:spPr bwMode="auto">
          <a:xfrm>
            <a:off x="0" y="29098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1211" name="Rectangle 14"/>
          <p:cNvSpPr>
            <a:spLocks noChangeArrowheads="1"/>
          </p:cNvSpPr>
          <p:nvPr/>
        </p:nvSpPr>
        <p:spPr bwMode="auto">
          <a:xfrm>
            <a:off x="0" y="39481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3" name="Rectangle 12"/>
          <p:cNvSpPr>
            <a:spLocks noChangeArrowheads="1"/>
          </p:cNvSpPr>
          <p:nvPr/>
        </p:nvSpPr>
        <p:spPr bwMode="auto">
          <a:xfrm>
            <a:off x="142875" y="1357313"/>
            <a:ext cx="8715375" cy="1570037"/>
          </a:xfrm>
          <a:prstGeom prst="rect">
            <a:avLst/>
          </a:prstGeom>
          <a:noFill/>
          <a:ln w="9525" algn="ctr">
            <a:noFill/>
            <a:miter lim="800000"/>
            <a:headEnd/>
            <a:tailEnd/>
          </a:ln>
        </p:spPr>
        <p:txBody>
          <a:bodyPr anchor="ctr">
            <a:spAutoFit/>
          </a:bodyPr>
          <a:lstStyle/>
          <a:p>
            <a:pPr algn="justLow" rtl="1"/>
            <a:r>
              <a:rPr lang="fa-IR" altLang="en-US"/>
              <a:t>در این قسمت به معرفی تابعک (تابع تابع) انرژی پتانسیل مکمل می پردازیم و سپس نشان خواهیم داد که این تابعک در حالت تعادل دارای کمترین مقدار نسبت به حالت های تصوری دیگر خواهد بود. این بیان تحت عنوان قضیه انرژی پتانسیل مکمل مینیمم مشهور است و یکی از مهمترین قضایای انرژی است که از آن در حل مسائل ارتجاعی استفاده می گردد.  </a:t>
            </a:r>
          </a:p>
        </p:txBody>
      </p:sp>
      <p:sp>
        <p:nvSpPr>
          <p:cNvPr id="14" name="Text Box 8"/>
          <p:cNvSpPr txBox="1">
            <a:spLocks noChangeArrowheads="1"/>
          </p:cNvSpPr>
          <p:nvPr/>
        </p:nvSpPr>
        <p:spPr bwMode="auto">
          <a:xfrm>
            <a:off x="285750" y="5072063"/>
            <a:ext cx="8642350" cy="830262"/>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فرض كنيم كه در ميدان نیروی يك سيستم، تغييري به شكل زير به وجود مي آيد، آنگاه خواهيم داشت:</a:t>
            </a:r>
            <a:endParaRPr lang="en-US" altLang="en-US"/>
          </a:p>
        </p:txBody>
      </p:sp>
      <p:graphicFrame>
        <p:nvGraphicFramePr>
          <p:cNvPr id="177161" name="Object 13"/>
          <p:cNvGraphicFramePr>
            <a:graphicFrameLocks noChangeAspect="1"/>
          </p:cNvGraphicFramePr>
          <p:nvPr/>
        </p:nvGraphicFramePr>
        <p:xfrm>
          <a:off x="3000375" y="5643563"/>
          <a:ext cx="2424113" cy="865187"/>
        </p:xfrm>
        <a:graphic>
          <a:graphicData uri="http://schemas.openxmlformats.org/presentationml/2006/ole">
            <p:oleObj spid="_x0000_s27651" name="Equation" r:id="rId4" imgW="1346200" imgH="4826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5350"/>
                                        </p:tgtEl>
                                        <p:attrNameLst>
                                          <p:attrName>style.visibility</p:attrName>
                                        </p:attrNameLst>
                                      </p:cBhvr>
                                      <p:to>
                                        <p:strVal val="visible"/>
                                      </p:to>
                                    </p:set>
                                    <p:anim calcmode="lin" valueType="num">
                                      <p:cBhvr additive="base">
                                        <p:cTn id="7" dur="500" fill="hold"/>
                                        <p:tgtEl>
                                          <p:spTgt spid="185350"/>
                                        </p:tgtEl>
                                        <p:attrNameLst>
                                          <p:attrName>ppt_x</p:attrName>
                                        </p:attrNameLst>
                                      </p:cBhvr>
                                      <p:tavLst>
                                        <p:tav tm="0">
                                          <p:val>
                                            <p:strVal val="#ppt_x"/>
                                          </p:val>
                                        </p:tav>
                                        <p:tav tm="100000">
                                          <p:val>
                                            <p:strVal val="#ppt_x"/>
                                          </p:val>
                                        </p:tav>
                                      </p:tavLst>
                                    </p:anim>
                                    <p:anim calcmode="lin" valueType="num">
                                      <p:cBhvr additive="base">
                                        <p:cTn id="8" dur="500" fill="hold"/>
                                        <p:tgtEl>
                                          <p:spTgt spid="18535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5352"/>
                                        </p:tgtEl>
                                        <p:attrNameLst>
                                          <p:attrName>style.visibility</p:attrName>
                                        </p:attrNameLst>
                                      </p:cBhvr>
                                      <p:to>
                                        <p:strVal val="visible"/>
                                      </p:to>
                                    </p:set>
                                    <p:anim calcmode="lin" valueType="num">
                                      <p:cBhvr additive="base">
                                        <p:cTn id="19" dur="500" fill="hold"/>
                                        <p:tgtEl>
                                          <p:spTgt spid="185352"/>
                                        </p:tgtEl>
                                        <p:attrNameLst>
                                          <p:attrName>ppt_x</p:attrName>
                                        </p:attrNameLst>
                                      </p:cBhvr>
                                      <p:tavLst>
                                        <p:tav tm="0">
                                          <p:val>
                                            <p:strVal val="#ppt_x"/>
                                          </p:val>
                                        </p:tav>
                                        <p:tav tm="100000">
                                          <p:val>
                                            <p:strVal val="#ppt_x"/>
                                          </p:val>
                                        </p:tav>
                                      </p:tavLst>
                                    </p:anim>
                                    <p:anim calcmode="lin" valueType="num">
                                      <p:cBhvr additive="base">
                                        <p:cTn id="20" dur="500" fill="hold"/>
                                        <p:tgtEl>
                                          <p:spTgt spid="18535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85353"/>
                                        </p:tgtEl>
                                        <p:attrNameLst>
                                          <p:attrName>style.visibility</p:attrName>
                                        </p:attrNameLst>
                                      </p:cBhvr>
                                      <p:to>
                                        <p:strVal val="visible"/>
                                      </p:to>
                                    </p:set>
                                    <p:anim calcmode="lin" valueType="num">
                                      <p:cBhvr additive="base">
                                        <p:cTn id="25" dur="500" fill="hold"/>
                                        <p:tgtEl>
                                          <p:spTgt spid="185353"/>
                                        </p:tgtEl>
                                        <p:attrNameLst>
                                          <p:attrName>ppt_x</p:attrName>
                                        </p:attrNameLst>
                                      </p:cBhvr>
                                      <p:tavLst>
                                        <p:tav tm="0">
                                          <p:val>
                                            <p:strVal val="#ppt_x"/>
                                          </p:val>
                                        </p:tav>
                                        <p:tav tm="100000">
                                          <p:val>
                                            <p:strVal val="#ppt_x"/>
                                          </p:val>
                                        </p:tav>
                                      </p:tavLst>
                                    </p:anim>
                                    <p:anim calcmode="lin" valueType="num">
                                      <p:cBhvr additive="base">
                                        <p:cTn id="26" dur="500" fill="hold"/>
                                        <p:tgtEl>
                                          <p:spTgt spid="18535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ppt_x"/>
                                          </p:val>
                                        </p:tav>
                                        <p:tav tm="100000">
                                          <p:val>
                                            <p:strVal val="#ppt_x"/>
                                          </p:val>
                                        </p:tav>
                                      </p:tavLst>
                                    </p:anim>
                                    <p:anim calcmode="lin" valueType="num">
                                      <p:cBhvr additive="base">
                                        <p:cTn id="3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77161"/>
                                        </p:tgtEl>
                                        <p:attrNameLst>
                                          <p:attrName>style.visibility</p:attrName>
                                        </p:attrNameLst>
                                      </p:cBhvr>
                                      <p:to>
                                        <p:strVal val="visible"/>
                                      </p:to>
                                    </p:set>
                                    <p:anim calcmode="lin" valueType="num">
                                      <p:cBhvr additive="base">
                                        <p:cTn id="37" dur="500" fill="hold"/>
                                        <p:tgtEl>
                                          <p:spTgt spid="177161"/>
                                        </p:tgtEl>
                                        <p:attrNameLst>
                                          <p:attrName>ppt_x</p:attrName>
                                        </p:attrNameLst>
                                      </p:cBhvr>
                                      <p:tavLst>
                                        <p:tav tm="0">
                                          <p:val>
                                            <p:strVal val="#ppt_x"/>
                                          </p:val>
                                        </p:tav>
                                        <p:tav tm="100000">
                                          <p:val>
                                            <p:strVal val="#ppt_x"/>
                                          </p:val>
                                        </p:tav>
                                      </p:tavLst>
                                    </p:anim>
                                    <p:anim calcmode="lin" valueType="num">
                                      <p:cBhvr additive="base">
                                        <p:cTn id="38" dur="500" fill="hold"/>
                                        <p:tgtEl>
                                          <p:spTgt spid="17716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350" grpId="0"/>
      <p:bldP spid="185352" grpId="0"/>
      <p:bldP spid="13"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317AE58F-E440-4085-B889-330E83F0FC66}" type="slidenum">
              <a:rPr lang="ar-SA" altLang="en-US" sz="1400" smtClean="0">
                <a:solidFill>
                  <a:schemeClr val="tx1"/>
                </a:solidFill>
                <a:cs typeface="Times New Roman" pitchFamily="18" charset="0"/>
              </a:rPr>
              <a:pPr/>
              <a:t>34</a:t>
            </a:fld>
            <a:endParaRPr lang="en-US" altLang="en-US" sz="1400" smtClean="0">
              <a:solidFill>
                <a:schemeClr val="tx1"/>
              </a:solidFill>
              <a:cs typeface="Times New Roman" pitchFamily="18" charset="0"/>
            </a:endParaRPr>
          </a:p>
        </p:txBody>
      </p:sp>
      <p:sp>
        <p:nvSpPr>
          <p:cNvPr id="186372" name="Text Box 4"/>
          <p:cNvSpPr txBox="1">
            <a:spLocks noChangeArrowheads="1"/>
          </p:cNvSpPr>
          <p:nvPr/>
        </p:nvSpPr>
        <p:spPr bwMode="auto">
          <a:xfrm>
            <a:off x="358775" y="3143250"/>
            <a:ext cx="8642350" cy="1200150"/>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مي توان رابطه فوق را چنين تصوير كرد كه اگر تغييرات تانسور تنش به عنوان يك ميدان تنش مجازي تلقي شود، در اين صورت تغيير در انرژي ارتجاعي مكمل جسم، چيزي جز انرژي مجازي مكمل نخواهد بود. </a:t>
            </a:r>
            <a:endParaRPr lang="en-US" altLang="en-US"/>
          </a:p>
        </p:txBody>
      </p:sp>
      <p:sp>
        <p:nvSpPr>
          <p:cNvPr id="52228" name="Rectangle 5"/>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52229" name="Line 7"/>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0" name="Text Box 8"/>
          <p:cNvSpPr txBox="1">
            <a:spLocks noChangeArrowheads="1"/>
          </p:cNvSpPr>
          <p:nvPr/>
        </p:nvSpPr>
        <p:spPr bwMode="auto">
          <a:xfrm>
            <a:off x="214313" y="1071563"/>
            <a:ext cx="8642350" cy="461962"/>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در این صورت خواهيم داشت:</a:t>
            </a:r>
            <a:endParaRPr lang="en-US" altLang="en-US"/>
          </a:p>
        </p:txBody>
      </p:sp>
      <p:graphicFrame>
        <p:nvGraphicFramePr>
          <p:cNvPr id="2" name="Object 9"/>
          <p:cNvGraphicFramePr>
            <a:graphicFrameLocks noChangeAspect="1"/>
          </p:cNvGraphicFramePr>
          <p:nvPr/>
        </p:nvGraphicFramePr>
        <p:xfrm>
          <a:off x="1214438" y="1000125"/>
          <a:ext cx="4506912" cy="1236663"/>
        </p:xfrm>
        <a:graphic>
          <a:graphicData uri="http://schemas.openxmlformats.org/presentationml/2006/ole">
            <p:oleObj spid="_x0000_s28674" name="Equation" r:id="rId3" imgW="2768600" imgH="762000" progId="">
              <p:embed/>
            </p:oleObj>
          </a:graphicData>
        </a:graphic>
      </p:graphicFrame>
      <p:grpSp>
        <p:nvGrpSpPr>
          <p:cNvPr id="3" name="Group 21"/>
          <p:cNvGrpSpPr>
            <a:grpSpLocks/>
          </p:cNvGrpSpPr>
          <p:nvPr/>
        </p:nvGrpSpPr>
        <p:grpSpPr bwMode="auto">
          <a:xfrm>
            <a:off x="3500438" y="2214563"/>
            <a:ext cx="5400675" cy="836612"/>
            <a:chOff x="3348038" y="5007877"/>
            <a:chExt cx="5400675" cy="836442"/>
          </a:xfrm>
        </p:grpSpPr>
        <p:sp>
          <p:nvSpPr>
            <p:cNvPr id="52236" name="Text Box 19"/>
            <p:cNvSpPr txBox="1">
              <a:spLocks noChangeArrowheads="1"/>
            </p:cNvSpPr>
            <p:nvPr/>
          </p:nvSpPr>
          <p:spPr bwMode="auto">
            <a:xfrm>
              <a:off x="3348038" y="5013322"/>
              <a:ext cx="5400675" cy="830997"/>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با توجه به رابطه                    مي توان نتيجه گرفت كه:</a:t>
              </a:r>
              <a:endParaRPr lang="en-US" altLang="en-US"/>
            </a:p>
          </p:txBody>
        </p:sp>
        <p:graphicFrame>
          <p:nvGraphicFramePr>
            <p:cNvPr id="52237" name="Object 23"/>
            <p:cNvGraphicFramePr>
              <a:graphicFrameLocks noChangeAspect="1"/>
            </p:cNvGraphicFramePr>
            <p:nvPr/>
          </p:nvGraphicFramePr>
          <p:xfrm>
            <a:off x="5491178" y="5007877"/>
            <a:ext cx="1690659" cy="596008"/>
          </p:xfrm>
          <a:graphic>
            <a:graphicData uri="http://schemas.openxmlformats.org/presentationml/2006/ole">
              <p:oleObj spid="_x0000_s28675" name="Equation" r:id="rId4" imgW="1091726" imgH="469696" progId="">
                <p:embed/>
              </p:oleObj>
            </a:graphicData>
          </a:graphic>
        </p:graphicFrame>
      </p:grpSp>
      <p:sp>
        <p:nvSpPr>
          <p:cNvPr id="15" name="Text Box 4"/>
          <p:cNvSpPr txBox="1">
            <a:spLocks noChangeArrowheads="1"/>
          </p:cNvSpPr>
          <p:nvPr/>
        </p:nvSpPr>
        <p:spPr bwMode="auto">
          <a:xfrm>
            <a:off x="5500688" y="4572000"/>
            <a:ext cx="3643312" cy="1570038"/>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چگالي انرژي ارتجاعي </a:t>
            </a:r>
            <a:r>
              <a:rPr lang="en-US" altLang="en-US" i="1"/>
              <a:t>U</a:t>
            </a:r>
            <a:r>
              <a:rPr lang="en-US" altLang="en-US" i="1" baseline="-25000"/>
              <a:t>0</a:t>
            </a:r>
            <a:r>
              <a:rPr lang="fa-IR" altLang="en-US"/>
              <a:t> و چگالي انرژي ارتجاعي مكمل </a:t>
            </a:r>
            <a:r>
              <a:rPr lang="en-US" altLang="en-US" i="1"/>
              <a:t>U</a:t>
            </a:r>
            <a:r>
              <a:rPr lang="en-US" altLang="en-US" i="1" baseline="-25000"/>
              <a:t>0</a:t>
            </a:r>
            <a:r>
              <a:rPr lang="en-US" altLang="en-US" i="1"/>
              <a:t>*</a:t>
            </a:r>
            <a:r>
              <a:rPr lang="fa-IR" altLang="en-US" i="1"/>
              <a:t> </a:t>
            </a:r>
            <a:r>
              <a:rPr lang="fa-IR" altLang="en-US"/>
              <a:t>را مي توان در نمودار تنش-كرنش به صورت زير نشان داد:</a:t>
            </a:r>
            <a:endParaRPr lang="en-US" altLang="en-US"/>
          </a:p>
        </p:txBody>
      </p:sp>
      <p:pic>
        <p:nvPicPr>
          <p:cNvPr id="50187" name="Picture 11"/>
          <p:cNvPicPr>
            <a:picLocks noChangeAspect="1" noChangeArrowheads="1"/>
          </p:cNvPicPr>
          <p:nvPr/>
        </p:nvPicPr>
        <p:blipFill>
          <a:blip r:embed="rId5">
            <a:lum bright="-30000" contrast="30000"/>
          </a:blip>
          <a:srcRect/>
          <a:stretch>
            <a:fillRect/>
          </a:stretch>
        </p:blipFill>
        <p:spPr bwMode="auto">
          <a:xfrm>
            <a:off x="487363" y="4000500"/>
            <a:ext cx="3727450" cy="2786063"/>
          </a:xfrm>
          <a:prstGeom prst="rect">
            <a:avLst/>
          </a:prstGeom>
          <a:noFill/>
          <a:ln w="9525" algn="ctr">
            <a:noFill/>
            <a:miter lim="800000"/>
            <a:headEnd/>
            <a:tailEnd/>
          </a:ln>
        </p:spPr>
      </p:pic>
      <p:pic>
        <p:nvPicPr>
          <p:cNvPr id="29710" name="Picture 14"/>
          <p:cNvPicPr>
            <a:picLocks noChangeAspect="1" noChangeArrowheads="1"/>
          </p:cNvPicPr>
          <p:nvPr/>
        </p:nvPicPr>
        <p:blipFill>
          <a:blip r:embed="rId6"/>
          <a:srcRect/>
          <a:stretch>
            <a:fillRect/>
          </a:stretch>
        </p:blipFill>
        <p:spPr bwMode="auto">
          <a:xfrm>
            <a:off x="2411413" y="2708275"/>
            <a:ext cx="3733800" cy="428625"/>
          </a:xfrm>
          <a:prstGeom prst="rect">
            <a:avLst/>
          </a:prstGeom>
          <a:noFill/>
          <a:ln w="9525" algn="ctr">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 presetClass="entr" presetSubtype="1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checkerboard(across)">
                                      <p:cBhvr>
                                        <p:cTn id="19" dur="500"/>
                                        <p:tgtEl>
                                          <p:spTgt spid="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5" presetClass="entr" presetSubtype="10" fill="hold" nodeType="clickEffect">
                                  <p:stCondLst>
                                    <p:cond delay="0"/>
                                  </p:stCondLst>
                                  <p:childTnLst>
                                    <p:set>
                                      <p:cBhvr>
                                        <p:cTn id="23" dur="1" fill="hold">
                                          <p:stCondLst>
                                            <p:cond delay="0"/>
                                          </p:stCondLst>
                                        </p:cTn>
                                        <p:tgtEl>
                                          <p:spTgt spid="29710"/>
                                        </p:tgtEl>
                                        <p:attrNameLst>
                                          <p:attrName>style.visibility</p:attrName>
                                        </p:attrNameLst>
                                      </p:cBhvr>
                                      <p:to>
                                        <p:strVal val="visible"/>
                                      </p:to>
                                    </p:set>
                                    <p:animEffect transition="in" filter="checkerboard(across)">
                                      <p:cBhvr>
                                        <p:cTn id="24" dur="500"/>
                                        <p:tgtEl>
                                          <p:spTgt spid="29710"/>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86372"/>
                                        </p:tgtEl>
                                        <p:attrNameLst>
                                          <p:attrName>style.visibility</p:attrName>
                                        </p:attrNameLst>
                                      </p:cBhvr>
                                      <p:to>
                                        <p:strVal val="visible"/>
                                      </p:to>
                                    </p:set>
                                    <p:anim calcmode="lin" valueType="num">
                                      <p:cBhvr additive="base">
                                        <p:cTn id="29" dur="500" fill="hold"/>
                                        <p:tgtEl>
                                          <p:spTgt spid="186372"/>
                                        </p:tgtEl>
                                        <p:attrNameLst>
                                          <p:attrName>ppt_x</p:attrName>
                                        </p:attrNameLst>
                                      </p:cBhvr>
                                      <p:tavLst>
                                        <p:tav tm="0">
                                          <p:val>
                                            <p:strVal val="#ppt_x"/>
                                          </p:val>
                                        </p:tav>
                                        <p:tav tm="100000">
                                          <p:val>
                                            <p:strVal val="#ppt_x"/>
                                          </p:val>
                                        </p:tav>
                                      </p:tavLst>
                                    </p:anim>
                                    <p:anim calcmode="lin" valueType="num">
                                      <p:cBhvr additive="base">
                                        <p:cTn id="30" dur="500" fill="hold"/>
                                        <p:tgtEl>
                                          <p:spTgt spid="186372"/>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ppt_x"/>
                                          </p:val>
                                        </p:tav>
                                        <p:tav tm="100000">
                                          <p:val>
                                            <p:strVal val="#ppt_x"/>
                                          </p:val>
                                        </p:tav>
                                      </p:tavLst>
                                    </p:anim>
                                    <p:anim calcmode="lin" valueType="num">
                                      <p:cBhvr additive="base">
                                        <p:cTn id="3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5" presetClass="entr" presetSubtype="10" fill="hold" nodeType="clickEffect">
                                  <p:stCondLst>
                                    <p:cond delay="0"/>
                                  </p:stCondLst>
                                  <p:childTnLst>
                                    <p:set>
                                      <p:cBhvr>
                                        <p:cTn id="40" dur="1" fill="hold">
                                          <p:stCondLst>
                                            <p:cond delay="0"/>
                                          </p:stCondLst>
                                        </p:cTn>
                                        <p:tgtEl>
                                          <p:spTgt spid="50187"/>
                                        </p:tgtEl>
                                        <p:attrNameLst>
                                          <p:attrName>style.visibility</p:attrName>
                                        </p:attrNameLst>
                                      </p:cBhvr>
                                      <p:to>
                                        <p:strVal val="visible"/>
                                      </p:to>
                                    </p:set>
                                    <p:animEffect transition="in" filter="checkerboard(across)">
                                      <p:cBhvr>
                                        <p:cTn id="41" dur="500"/>
                                        <p:tgtEl>
                                          <p:spTgt spid="501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372" grpId="0"/>
      <p:bldP spid="10" grpId="0"/>
      <p:bldP spid="1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EAC1BBF9-74F5-405E-9E32-93AD81914237}" type="slidenum">
              <a:rPr lang="ar-SA" altLang="en-US" sz="1400" smtClean="0">
                <a:solidFill>
                  <a:schemeClr val="tx1"/>
                </a:solidFill>
                <a:cs typeface="Times New Roman" pitchFamily="18" charset="0"/>
              </a:rPr>
              <a:pPr/>
              <a:t>35</a:t>
            </a:fld>
            <a:endParaRPr lang="en-US" altLang="en-US" sz="1400" smtClean="0">
              <a:solidFill>
                <a:schemeClr val="tx1"/>
              </a:solidFill>
              <a:cs typeface="Times New Roman" pitchFamily="18" charset="0"/>
            </a:endParaRPr>
          </a:p>
        </p:txBody>
      </p:sp>
      <p:sp>
        <p:nvSpPr>
          <p:cNvPr id="53251"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53252"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53253" name="Rectangle 8"/>
          <p:cNvSpPr>
            <a:spLocks noChangeArrowheads="1"/>
          </p:cNvSpPr>
          <p:nvPr/>
        </p:nvSpPr>
        <p:spPr bwMode="auto">
          <a:xfrm>
            <a:off x="0" y="33099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9447" name="Object 7"/>
          <p:cNvGraphicFramePr>
            <a:graphicFrameLocks noChangeAspect="1"/>
          </p:cNvGraphicFramePr>
          <p:nvPr/>
        </p:nvGraphicFramePr>
        <p:xfrm>
          <a:off x="4286250" y="1500188"/>
          <a:ext cx="1008063" cy="427037"/>
        </p:xfrm>
        <a:graphic>
          <a:graphicData uri="http://schemas.openxmlformats.org/presentationml/2006/ole">
            <p:oleObj spid="_x0000_s29698" name="Microsoft Equation 3.0" r:id="rId3" imgW="558558" imgH="241195" progId="Equation.3">
              <p:embed/>
            </p:oleObj>
          </a:graphicData>
        </a:graphic>
      </p:graphicFrame>
      <p:sp>
        <p:nvSpPr>
          <p:cNvPr id="53255" name="Rectangle 9"/>
          <p:cNvSpPr>
            <a:spLocks noChangeArrowheads="1"/>
          </p:cNvSpPr>
          <p:nvPr/>
        </p:nvSpPr>
        <p:spPr bwMode="auto">
          <a:xfrm>
            <a:off x="0" y="35480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89450" name="Text Box 10"/>
          <p:cNvSpPr txBox="1">
            <a:spLocks noChangeArrowheads="1"/>
          </p:cNvSpPr>
          <p:nvPr/>
        </p:nvSpPr>
        <p:spPr bwMode="auto">
          <a:xfrm>
            <a:off x="142875" y="1857375"/>
            <a:ext cx="8747125" cy="830263"/>
          </a:xfrm>
          <a:prstGeom prst="rect">
            <a:avLst/>
          </a:prstGeom>
          <a:noFill/>
          <a:ln w="9525" algn="ctr">
            <a:noFill/>
            <a:miter lim="800000"/>
            <a:headEnd/>
            <a:tailEnd/>
          </a:ln>
        </p:spPr>
        <p:txBody>
          <a:bodyPr>
            <a:spAutoFit/>
          </a:bodyPr>
          <a:lstStyle/>
          <a:p>
            <a:pPr algn="r" rtl="1" eaLnBrk="1" hangingPunct="1">
              <a:spcBef>
                <a:spcPct val="50000"/>
              </a:spcBef>
            </a:pPr>
            <a:r>
              <a:rPr lang="fa-IR" altLang="en-US"/>
              <a:t>تغيير در انرژي پتانسيل </a:t>
            </a:r>
            <a:r>
              <a:rPr lang="en-US" altLang="en-US" i="1"/>
              <a:t>V</a:t>
            </a:r>
            <a:r>
              <a:rPr lang="en-US" altLang="en-US"/>
              <a:t> </a:t>
            </a:r>
            <a:r>
              <a:rPr lang="fa-IR" altLang="en-US"/>
              <a:t> كه حاصل تغييري متعادل در سيستم نيروهاي اعمالي است (در حاليكه جابجايي ها ثابت مي مانند)، به صورت زير تعيين مي شود:</a:t>
            </a:r>
            <a:endParaRPr lang="en-US" altLang="en-US"/>
          </a:p>
        </p:txBody>
      </p:sp>
      <p:sp>
        <p:nvSpPr>
          <p:cNvPr id="53257" name="Rectangle 12"/>
          <p:cNvSpPr>
            <a:spLocks noChangeArrowheads="1"/>
          </p:cNvSpPr>
          <p:nvPr/>
        </p:nvSpPr>
        <p:spPr bwMode="auto">
          <a:xfrm>
            <a:off x="0" y="32337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9451" name="Object 11"/>
          <p:cNvGraphicFramePr>
            <a:graphicFrameLocks noChangeAspect="1"/>
          </p:cNvGraphicFramePr>
          <p:nvPr/>
        </p:nvGraphicFramePr>
        <p:xfrm>
          <a:off x="3143250" y="2714625"/>
          <a:ext cx="3408363" cy="696913"/>
        </p:xfrm>
        <a:graphic>
          <a:graphicData uri="http://schemas.openxmlformats.org/presentationml/2006/ole">
            <p:oleObj spid="_x0000_s29699" name="Equation" r:id="rId4" imgW="1905000" imgH="393700" progId="">
              <p:embed/>
            </p:oleObj>
          </a:graphicData>
        </a:graphic>
      </p:graphicFrame>
      <p:sp>
        <p:nvSpPr>
          <p:cNvPr id="53259" name="Rectangle 13"/>
          <p:cNvSpPr>
            <a:spLocks noChangeArrowheads="1"/>
          </p:cNvSpPr>
          <p:nvPr/>
        </p:nvSpPr>
        <p:spPr bwMode="auto">
          <a:xfrm>
            <a:off x="0" y="36242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3260" name="Rectangle 15"/>
          <p:cNvSpPr>
            <a:spLocks noChangeArrowheads="1"/>
          </p:cNvSpPr>
          <p:nvPr/>
        </p:nvSpPr>
        <p:spPr bwMode="auto">
          <a:xfrm>
            <a:off x="0" y="3162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3261" name="Rectangle 16"/>
          <p:cNvSpPr>
            <a:spLocks noChangeArrowheads="1"/>
          </p:cNvSpPr>
          <p:nvPr/>
        </p:nvSpPr>
        <p:spPr bwMode="auto">
          <a:xfrm>
            <a:off x="0" y="3695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3262" name="Text Box 17"/>
          <p:cNvSpPr txBox="1">
            <a:spLocks noChangeArrowheads="1"/>
          </p:cNvSpPr>
          <p:nvPr/>
        </p:nvSpPr>
        <p:spPr bwMode="auto">
          <a:xfrm>
            <a:off x="1835150" y="1268413"/>
            <a:ext cx="7058025" cy="457200"/>
          </a:xfrm>
          <a:prstGeom prst="rect">
            <a:avLst/>
          </a:prstGeom>
          <a:noFill/>
          <a:ln w="9525" algn="ctr">
            <a:noFill/>
            <a:miter lim="800000"/>
            <a:headEnd/>
            <a:tailEnd/>
          </a:ln>
        </p:spPr>
        <p:txBody>
          <a:bodyPr>
            <a:spAutoFit/>
          </a:bodyPr>
          <a:lstStyle/>
          <a:p>
            <a:pPr algn="ctr" eaLnBrk="1" hangingPunct="1">
              <a:spcBef>
                <a:spcPct val="50000"/>
              </a:spcBef>
            </a:pPr>
            <a:endParaRPr lang="fa-IR" altLang="en-US"/>
          </a:p>
        </p:txBody>
      </p:sp>
      <p:sp>
        <p:nvSpPr>
          <p:cNvPr id="189459" name="Text Box 19"/>
          <p:cNvSpPr txBox="1">
            <a:spLocks noChangeArrowheads="1"/>
          </p:cNvSpPr>
          <p:nvPr/>
        </p:nvSpPr>
        <p:spPr bwMode="auto">
          <a:xfrm>
            <a:off x="2214563" y="1000125"/>
            <a:ext cx="6624637" cy="457200"/>
          </a:xfrm>
          <a:prstGeom prst="rect">
            <a:avLst/>
          </a:prstGeom>
          <a:noFill/>
          <a:ln w="9525" algn="ctr">
            <a:noFill/>
            <a:miter lim="800000"/>
            <a:headEnd/>
            <a:tailEnd/>
          </a:ln>
        </p:spPr>
        <p:txBody>
          <a:bodyPr>
            <a:spAutoFit/>
          </a:bodyPr>
          <a:lstStyle/>
          <a:p>
            <a:pPr algn="r" eaLnBrk="1" hangingPunct="1">
              <a:spcBef>
                <a:spcPct val="50000"/>
              </a:spcBef>
            </a:pPr>
            <a:r>
              <a:rPr lang="fa-IR" altLang="en-US"/>
              <a:t>بديهي است كه براي اجسام ارتجاعي خطي خواهيم داشت:</a:t>
            </a:r>
            <a:endParaRPr lang="en-US" altLang="en-US"/>
          </a:p>
        </p:txBody>
      </p:sp>
      <p:grpSp>
        <p:nvGrpSpPr>
          <p:cNvPr id="2" name="Group 20"/>
          <p:cNvGrpSpPr>
            <a:grpSpLocks/>
          </p:cNvGrpSpPr>
          <p:nvPr/>
        </p:nvGrpSpPr>
        <p:grpSpPr bwMode="auto">
          <a:xfrm>
            <a:off x="0" y="3357563"/>
            <a:ext cx="8982075" cy="830262"/>
            <a:chOff x="0" y="3643314"/>
            <a:chExt cx="8982059" cy="830997"/>
          </a:xfrm>
        </p:grpSpPr>
        <p:sp>
          <p:nvSpPr>
            <p:cNvPr id="53267" name="Text Box 19"/>
            <p:cNvSpPr txBox="1">
              <a:spLocks noChangeArrowheads="1"/>
            </p:cNvSpPr>
            <p:nvPr/>
          </p:nvSpPr>
          <p:spPr bwMode="auto">
            <a:xfrm>
              <a:off x="0" y="3643314"/>
              <a:ext cx="8982059" cy="830997"/>
            </a:xfrm>
            <a:prstGeom prst="rect">
              <a:avLst/>
            </a:prstGeom>
            <a:noFill/>
            <a:ln w="9525" algn="ctr">
              <a:noFill/>
              <a:miter lim="800000"/>
              <a:headEnd/>
              <a:tailEnd/>
            </a:ln>
          </p:spPr>
          <p:txBody>
            <a:bodyPr>
              <a:spAutoFit/>
            </a:bodyPr>
            <a:lstStyle/>
            <a:p>
              <a:pPr algn="r" rtl="1" eaLnBrk="1" hangingPunct="1">
                <a:spcBef>
                  <a:spcPct val="50000"/>
                </a:spcBef>
              </a:pPr>
              <a:r>
                <a:rPr lang="fa-IR" altLang="en-US"/>
                <a:t>که در آن </a:t>
              </a:r>
              <a:r>
                <a:rPr lang="en-US" altLang="en-US" i="1"/>
                <a:t>S</a:t>
              </a:r>
              <a:r>
                <a:rPr lang="en-US" altLang="en-US" i="1" baseline="-25000"/>
                <a:t>u</a:t>
              </a:r>
              <a:r>
                <a:rPr lang="fa-IR" altLang="en-US" baseline="-25000"/>
                <a:t> </a:t>
              </a:r>
              <a:r>
                <a:rPr lang="fa-IR" altLang="en-US"/>
                <a:t>قسمتی از سطح می باشد که در روی آن </a:t>
              </a:r>
              <a:r>
                <a:rPr lang="en-US" altLang="en-US" i="1"/>
                <a:t>u</a:t>
              </a:r>
              <a:r>
                <a:rPr lang="en-US" altLang="en-US" i="1" baseline="-25000"/>
                <a:t>i</a:t>
              </a:r>
              <a:r>
                <a:rPr lang="fa-IR" altLang="en-US" baseline="-25000"/>
                <a:t> </a:t>
              </a:r>
              <a:r>
                <a:rPr lang="fa-IR" altLang="en-US"/>
                <a:t>تعریف شده است. از تلفیق دو رابطه حاصل برای          و          خواهیم داشت:</a:t>
              </a:r>
              <a:endParaRPr lang="en-US" altLang="en-US"/>
            </a:p>
          </p:txBody>
        </p:sp>
        <p:graphicFrame>
          <p:nvGraphicFramePr>
            <p:cNvPr id="53268" name="Object 17"/>
            <p:cNvGraphicFramePr>
              <a:graphicFrameLocks noChangeAspect="1"/>
            </p:cNvGraphicFramePr>
            <p:nvPr/>
          </p:nvGraphicFramePr>
          <p:xfrm>
            <a:off x="7237435" y="4071942"/>
            <a:ext cx="549275" cy="360363"/>
          </p:xfrm>
          <a:graphic>
            <a:graphicData uri="http://schemas.openxmlformats.org/presentationml/2006/ole">
              <p:oleObj spid="_x0000_s29702" name="Equation" r:id="rId5" imgW="304536" imgH="203024" progId="">
                <p:embed/>
              </p:oleObj>
            </a:graphicData>
          </a:graphic>
        </p:graphicFrame>
        <p:graphicFrame>
          <p:nvGraphicFramePr>
            <p:cNvPr id="53269" name="Object 19"/>
            <p:cNvGraphicFramePr>
              <a:graphicFrameLocks noChangeAspect="1"/>
            </p:cNvGraphicFramePr>
            <p:nvPr/>
          </p:nvGraphicFramePr>
          <p:xfrm>
            <a:off x="6332553" y="4071942"/>
            <a:ext cx="454025" cy="314325"/>
          </p:xfrm>
          <a:graphic>
            <a:graphicData uri="http://schemas.openxmlformats.org/presentationml/2006/ole">
              <p:oleObj spid="_x0000_s29703" name="Equation" r:id="rId6" imgW="253670" imgH="177569" progId="">
                <p:embed/>
              </p:oleObj>
            </a:graphicData>
          </a:graphic>
        </p:graphicFrame>
      </p:grpSp>
      <p:graphicFrame>
        <p:nvGraphicFramePr>
          <p:cNvPr id="5" name="Object 14"/>
          <p:cNvGraphicFramePr>
            <a:graphicFrameLocks noChangeAspect="1"/>
          </p:cNvGraphicFramePr>
          <p:nvPr/>
        </p:nvGraphicFramePr>
        <p:xfrm>
          <a:off x="1857375" y="4214813"/>
          <a:ext cx="5168900" cy="649287"/>
        </p:xfrm>
        <a:graphic>
          <a:graphicData uri="http://schemas.openxmlformats.org/presentationml/2006/ole">
            <p:oleObj spid="_x0000_s29700" name="Equation" r:id="rId7" imgW="3124200" imgH="393700" progId="">
              <p:embed/>
            </p:oleObj>
          </a:graphicData>
        </a:graphic>
      </p:graphicFrame>
      <p:graphicFrame>
        <p:nvGraphicFramePr>
          <p:cNvPr id="6" name="Object 21"/>
          <p:cNvGraphicFramePr>
            <a:graphicFrameLocks noChangeAspect="1"/>
          </p:cNvGraphicFramePr>
          <p:nvPr/>
        </p:nvGraphicFramePr>
        <p:xfrm>
          <a:off x="1928813" y="5072063"/>
          <a:ext cx="5189537" cy="881062"/>
        </p:xfrm>
        <a:graphic>
          <a:graphicData uri="http://schemas.openxmlformats.org/presentationml/2006/ole">
            <p:oleObj spid="_x0000_s29701" name="Equation" r:id="rId8" imgW="3136900" imgH="5334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9459"/>
                                        </p:tgtEl>
                                        <p:attrNameLst>
                                          <p:attrName>style.visibility</p:attrName>
                                        </p:attrNameLst>
                                      </p:cBhvr>
                                      <p:to>
                                        <p:strVal val="visible"/>
                                      </p:to>
                                    </p:set>
                                    <p:anim calcmode="lin" valueType="num">
                                      <p:cBhvr additive="base">
                                        <p:cTn id="7" dur="500" fill="hold"/>
                                        <p:tgtEl>
                                          <p:spTgt spid="189459"/>
                                        </p:tgtEl>
                                        <p:attrNameLst>
                                          <p:attrName>ppt_x</p:attrName>
                                        </p:attrNameLst>
                                      </p:cBhvr>
                                      <p:tavLst>
                                        <p:tav tm="0">
                                          <p:val>
                                            <p:strVal val="#ppt_x"/>
                                          </p:val>
                                        </p:tav>
                                        <p:tav tm="100000">
                                          <p:val>
                                            <p:strVal val="#ppt_x"/>
                                          </p:val>
                                        </p:tav>
                                      </p:tavLst>
                                    </p:anim>
                                    <p:anim calcmode="lin" valueType="num">
                                      <p:cBhvr additive="base">
                                        <p:cTn id="8" dur="500" fill="hold"/>
                                        <p:tgtEl>
                                          <p:spTgt spid="18945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9447"/>
                                        </p:tgtEl>
                                        <p:attrNameLst>
                                          <p:attrName>style.visibility</p:attrName>
                                        </p:attrNameLst>
                                      </p:cBhvr>
                                      <p:to>
                                        <p:strVal val="visible"/>
                                      </p:to>
                                    </p:set>
                                    <p:anim calcmode="lin" valueType="num">
                                      <p:cBhvr additive="base">
                                        <p:cTn id="13" dur="500" fill="hold"/>
                                        <p:tgtEl>
                                          <p:spTgt spid="189447"/>
                                        </p:tgtEl>
                                        <p:attrNameLst>
                                          <p:attrName>ppt_x</p:attrName>
                                        </p:attrNameLst>
                                      </p:cBhvr>
                                      <p:tavLst>
                                        <p:tav tm="0">
                                          <p:val>
                                            <p:strVal val="#ppt_x"/>
                                          </p:val>
                                        </p:tav>
                                        <p:tav tm="100000">
                                          <p:val>
                                            <p:strVal val="#ppt_x"/>
                                          </p:val>
                                        </p:tav>
                                      </p:tavLst>
                                    </p:anim>
                                    <p:anim calcmode="lin" valueType="num">
                                      <p:cBhvr additive="base">
                                        <p:cTn id="14" dur="500" fill="hold"/>
                                        <p:tgtEl>
                                          <p:spTgt spid="18944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89450"/>
                                        </p:tgtEl>
                                        <p:attrNameLst>
                                          <p:attrName>style.visibility</p:attrName>
                                        </p:attrNameLst>
                                      </p:cBhvr>
                                      <p:to>
                                        <p:strVal val="visible"/>
                                      </p:to>
                                    </p:set>
                                    <p:anim calcmode="lin" valueType="num">
                                      <p:cBhvr additive="base">
                                        <p:cTn id="19" dur="500" fill="hold"/>
                                        <p:tgtEl>
                                          <p:spTgt spid="189450"/>
                                        </p:tgtEl>
                                        <p:attrNameLst>
                                          <p:attrName>ppt_x</p:attrName>
                                        </p:attrNameLst>
                                      </p:cBhvr>
                                      <p:tavLst>
                                        <p:tav tm="0">
                                          <p:val>
                                            <p:strVal val="#ppt_x"/>
                                          </p:val>
                                        </p:tav>
                                        <p:tav tm="100000">
                                          <p:val>
                                            <p:strVal val="#ppt_x"/>
                                          </p:val>
                                        </p:tav>
                                      </p:tavLst>
                                    </p:anim>
                                    <p:anim calcmode="lin" valueType="num">
                                      <p:cBhvr additive="base">
                                        <p:cTn id="20" dur="500" fill="hold"/>
                                        <p:tgtEl>
                                          <p:spTgt spid="189450"/>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89451"/>
                                        </p:tgtEl>
                                        <p:attrNameLst>
                                          <p:attrName>style.visibility</p:attrName>
                                        </p:attrNameLst>
                                      </p:cBhvr>
                                      <p:to>
                                        <p:strVal val="visible"/>
                                      </p:to>
                                    </p:set>
                                    <p:anim calcmode="lin" valueType="num">
                                      <p:cBhvr additive="base">
                                        <p:cTn id="25" dur="500" fill="hold"/>
                                        <p:tgtEl>
                                          <p:spTgt spid="189451"/>
                                        </p:tgtEl>
                                        <p:attrNameLst>
                                          <p:attrName>ppt_x</p:attrName>
                                        </p:attrNameLst>
                                      </p:cBhvr>
                                      <p:tavLst>
                                        <p:tav tm="0">
                                          <p:val>
                                            <p:strVal val="#ppt_x"/>
                                          </p:val>
                                        </p:tav>
                                        <p:tav tm="100000">
                                          <p:val>
                                            <p:strVal val="#ppt_x"/>
                                          </p:val>
                                        </p:tav>
                                      </p:tavLst>
                                    </p:anim>
                                    <p:anim calcmode="lin" valueType="num">
                                      <p:cBhvr additive="base">
                                        <p:cTn id="26" dur="500" fill="hold"/>
                                        <p:tgtEl>
                                          <p:spTgt spid="189451"/>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5" presetClass="entr" presetSubtype="1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checkerboard(across)">
                                      <p:cBhvr>
                                        <p:cTn id="31" dur="500"/>
                                        <p:tgtEl>
                                          <p:spTgt spid="2"/>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 presetClass="entr" presetSubtype="10"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checkerboard(across)">
                                      <p:cBhvr>
                                        <p:cTn id="36" dur="500"/>
                                        <p:tgtEl>
                                          <p:spTgt spid="5"/>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5" presetClass="entr" presetSubtype="10" fill="hold" nodeType="click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checkerboard(across)">
                                      <p:cBhvr>
                                        <p:cTn id="4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9450" grpId="0"/>
      <p:bldP spid="18945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48538090-F7A7-4D44-9FDE-E538CD8CE902}" type="slidenum">
              <a:rPr lang="ar-SA" altLang="en-US" sz="1400" smtClean="0">
                <a:solidFill>
                  <a:schemeClr val="tx1"/>
                </a:solidFill>
                <a:cs typeface="Times New Roman" pitchFamily="18" charset="0"/>
              </a:rPr>
              <a:pPr/>
              <a:t>36</a:t>
            </a:fld>
            <a:endParaRPr lang="en-US" altLang="en-US" sz="1400" smtClean="0">
              <a:solidFill>
                <a:schemeClr val="tx1"/>
              </a:solidFill>
              <a:cs typeface="Times New Roman" pitchFamily="18" charset="0"/>
            </a:endParaRPr>
          </a:p>
        </p:txBody>
      </p:sp>
      <p:sp>
        <p:nvSpPr>
          <p:cNvPr id="54275"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54276"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90470" name="Text Box 6"/>
          <p:cNvSpPr txBox="1">
            <a:spLocks noChangeArrowheads="1"/>
          </p:cNvSpPr>
          <p:nvPr/>
        </p:nvSpPr>
        <p:spPr bwMode="auto">
          <a:xfrm>
            <a:off x="357188" y="3786188"/>
            <a:ext cx="8532812" cy="1570037"/>
          </a:xfrm>
          <a:prstGeom prst="rect">
            <a:avLst/>
          </a:prstGeom>
          <a:noFill/>
          <a:ln w="9525" algn="ctr">
            <a:noFill/>
            <a:miter lim="800000"/>
            <a:headEnd/>
            <a:tailEnd/>
          </a:ln>
        </p:spPr>
        <p:txBody>
          <a:bodyPr>
            <a:spAutoFit/>
          </a:bodyPr>
          <a:lstStyle/>
          <a:p>
            <a:pPr algn="r" eaLnBrk="1" hangingPunct="1"/>
            <a:r>
              <a:rPr lang="fa-IR" altLang="en-US"/>
              <a:t>بنابراين مي توان بيان كرد كه:</a:t>
            </a:r>
          </a:p>
          <a:p>
            <a:pPr algn="ctr" rtl="1" eaLnBrk="1" hangingPunct="1"/>
            <a:r>
              <a:rPr lang="fa-IR" altLang="en-US">
                <a:solidFill>
                  <a:srgbClr val="FFFF00"/>
                </a:solidFill>
              </a:rPr>
              <a:t>در بين تمام وضعيت هاي ممكن ميدان تنش كه شرايط تعادل و شرايط مرزي  </a:t>
            </a:r>
            <a:r>
              <a:rPr lang="en-US" altLang="en-US">
                <a:solidFill>
                  <a:srgbClr val="FFFF00"/>
                </a:solidFill>
              </a:rPr>
              <a:t> S</a:t>
            </a:r>
            <a:r>
              <a:rPr lang="en-US" altLang="en-US" baseline="-25000">
                <a:solidFill>
                  <a:srgbClr val="FFFF00"/>
                </a:solidFill>
              </a:rPr>
              <a:t>t</a:t>
            </a:r>
            <a:r>
              <a:rPr lang="fa-IR" altLang="en-US">
                <a:solidFill>
                  <a:srgbClr val="FFFF00"/>
                </a:solidFill>
              </a:rPr>
              <a:t>را ارضاء مي كنند، تنها وضعيتي بيانگر سيستم حقيقي تنش است (یعنی شرایط سازگاری را ارضا می کند) كه منجر به مانا شدن انرژي پتانسيل مكمل كلي شود.</a:t>
            </a:r>
            <a:endParaRPr lang="en-US" altLang="en-US">
              <a:solidFill>
                <a:srgbClr val="FFFF00"/>
              </a:solidFill>
            </a:endParaRPr>
          </a:p>
        </p:txBody>
      </p:sp>
      <p:sp>
        <p:nvSpPr>
          <p:cNvPr id="54278" name="Rectangle 10"/>
          <p:cNvSpPr>
            <a:spLocks noChangeArrowheads="1"/>
          </p:cNvSpPr>
          <p:nvPr/>
        </p:nvSpPr>
        <p:spPr bwMode="auto">
          <a:xfrm>
            <a:off x="0" y="3162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4279" name="Rectangle 11"/>
          <p:cNvSpPr>
            <a:spLocks noChangeArrowheads="1"/>
          </p:cNvSpPr>
          <p:nvPr/>
        </p:nvSpPr>
        <p:spPr bwMode="auto">
          <a:xfrm>
            <a:off x="0" y="3695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4280" name="Rectangle 13"/>
          <p:cNvSpPr>
            <a:spLocks noChangeArrowheads="1"/>
          </p:cNvSpPr>
          <p:nvPr/>
        </p:nvSpPr>
        <p:spPr bwMode="auto">
          <a:xfrm>
            <a:off x="0" y="30861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4281" name="Rectangle 14"/>
          <p:cNvSpPr>
            <a:spLocks noChangeArrowheads="1"/>
          </p:cNvSpPr>
          <p:nvPr/>
        </p:nvSpPr>
        <p:spPr bwMode="auto">
          <a:xfrm>
            <a:off x="0" y="37719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4" name="Text Box 6"/>
          <p:cNvSpPr txBox="1">
            <a:spLocks noChangeArrowheads="1"/>
          </p:cNvSpPr>
          <p:nvPr/>
        </p:nvSpPr>
        <p:spPr bwMode="auto">
          <a:xfrm>
            <a:off x="357188" y="1000125"/>
            <a:ext cx="8532812" cy="461963"/>
          </a:xfrm>
          <a:prstGeom prst="rect">
            <a:avLst/>
          </a:prstGeom>
          <a:noFill/>
          <a:ln w="9525" algn="ctr">
            <a:noFill/>
            <a:miter lim="800000"/>
            <a:headEnd/>
            <a:tailEnd/>
          </a:ln>
        </p:spPr>
        <p:txBody>
          <a:bodyPr>
            <a:spAutoFit/>
          </a:bodyPr>
          <a:lstStyle/>
          <a:p>
            <a:pPr algn="r" rtl="1" eaLnBrk="1" hangingPunct="1"/>
            <a:r>
              <a:rPr lang="fa-IR" altLang="en-US"/>
              <a:t>مشخص است که با استفاده از اصل نیروهای مجازی داریم:</a:t>
            </a:r>
            <a:endParaRPr lang="en-US" altLang="en-US"/>
          </a:p>
        </p:txBody>
      </p:sp>
      <p:graphicFrame>
        <p:nvGraphicFramePr>
          <p:cNvPr id="2" name="Object 14"/>
          <p:cNvGraphicFramePr>
            <a:graphicFrameLocks noChangeAspect="1"/>
          </p:cNvGraphicFramePr>
          <p:nvPr/>
        </p:nvGraphicFramePr>
        <p:xfrm>
          <a:off x="4214813" y="1500188"/>
          <a:ext cx="1533525" cy="460375"/>
        </p:xfrm>
        <a:graphic>
          <a:graphicData uri="http://schemas.openxmlformats.org/presentationml/2006/ole">
            <p:oleObj spid="_x0000_s30722" name="Equation" r:id="rId3" imgW="927100" imgH="279400" progId="">
              <p:embed/>
            </p:oleObj>
          </a:graphicData>
        </a:graphic>
      </p:graphicFrame>
      <p:grpSp>
        <p:nvGrpSpPr>
          <p:cNvPr id="4" name="Group 17"/>
          <p:cNvGrpSpPr>
            <a:grpSpLocks/>
          </p:cNvGrpSpPr>
          <p:nvPr/>
        </p:nvGrpSpPr>
        <p:grpSpPr bwMode="auto">
          <a:xfrm>
            <a:off x="611188" y="2071688"/>
            <a:ext cx="8532812" cy="461962"/>
            <a:chOff x="611188" y="2071678"/>
            <a:chExt cx="8532812" cy="461665"/>
          </a:xfrm>
        </p:grpSpPr>
        <p:graphicFrame>
          <p:nvGraphicFramePr>
            <p:cNvPr id="54286" name="Object 2"/>
            <p:cNvGraphicFramePr>
              <a:graphicFrameLocks noChangeAspect="1"/>
            </p:cNvGraphicFramePr>
            <p:nvPr/>
          </p:nvGraphicFramePr>
          <p:xfrm>
            <a:off x="7929586" y="2214554"/>
            <a:ext cx="357188" cy="314325"/>
          </p:xfrm>
          <a:graphic>
            <a:graphicData uri="http://schemas.openxmlformats.org/presentationml/2006/ole">
              <p:oleObj spid="_x0000_s30724" name="Equation" r:id="rId4" imgW="215713" imgH="190335" progId="">
                <p:embed/>
              </p:oleObj>
            </a:graphicData>
          </a:graphic>
        </p:graphicFrame>
        <p:sp>
          <p:nvSpPr>
            <p:cNvPr id="54287" name="Text Box 6"/>
            <p:cNvSpPr txBox="1">
              <a:spLocks noChangeArrowheads="1"/>
            </p:cNvSpPr>
            <p:nvPr/>
          </p:nvSpPr>
          <p:spPr bwMode="auto">
            <a:xfrm>
              <a:off x="611188" y="2071678"/>
              <a:ext cx="8532812" cy="461665"/>
            </a:xfrm>
            <a:prstGeom prst="rect">
              <a:avLst/>
            </a:prstGeom>
            <a:noFill/>
            <a:ln w="9525" algn="ctr">
              <a:noFill/>
              <a:miter lim="800000"/>
              <a:headEnd/>
              <a:tailEnd/>
            </a:ln>
          </p:spPr>
          <p:txBody>
            <a:bodyPr>
              <a:spAutoFit/>
            </a:bodyPr>
            <a:lstStyle/>
            <a:p>
              <a:pPr algn="r" rtl="1" eaLnBrk="1" hangingPunct="1"/>
              <a:r>
                <a:rPr lang="fa-IR" altLang="en-US"/>
                <a:t>با فرض        به عنوان انرژی پتانسیل کلی مکمل خواهیم داشت:</a:t>
              </a:r>
              <a:endParaRPr lang="en-US" altLang="en-US"/>
            </a:p>
          </p:txBody>
        </p:sp>
      </p:grpSp>
      <p:graphicFrame>
        <p:nvGraphicFramePr>
          <p:cNvPr id="3" name="Object 4"/>
          <p:cNvGraphicFramePr>
            <a:graphicFrameLocks noChangeAspect="1"/>
          </p:cNvGraphicFramePr>
          <p:nvPr/>
        </p:nvGraphicFramePr>
        <p:xfrm>
          <a:off x="3500438" y="2786063"/>
          <a:ext cx="2835275" cy="377825"/>
        </p:xfrm>
        <a:graphic>
          <a:graphicData uri="http://schemas.openxmlformats.org/presentationml/2006/ole">
            <p:oleObj spid="_x0000_s30723" name="Equation" r:id="rId5" imgW="1714500" imgH="2286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ppt_x"/>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checkerboard(across)">
                                      <p:cBhvr>
                                        <p:cTn id="18" dur="500"/>
                                        <p:tgtEl>
                                          <p:spTgt spid="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5" presetClass="entr" presetSubtype="1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checkerboard(across)">
                                      <p:cBhvr>
                                        <p:cTn id="23" dur="500"/>
                                        <p:tgtEl>
                                          <p:spTgt spid="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190470"/>
                                        </p:tgtEl>
                                        <p:attrNameLst>
                                          <p:attrName>style.visibility</p:attrName>
                                        </p:attrNameLst>
                                      </p:cBhvr>
                                      <p:to>
                                        <p:strVal val="visible"/>
                                      </p:to>
                                    </p:set>
                                    <p:anim calcmode="lin" valueType="num">
                                      <p:cBhvr additive="base">
                                        <p:cTn id="28" dur="500" fill="hold"/>
                                        <p:tgtEl>
                                          <p:spTgt spid="190470"/>
                                        </p:tgtEl>
                                        <p:attrNameLst>
                                          <p:attrName>ppt_x</p:attrName>
                                        </p:attrNameLst>
                                      </p:cBhvr>
                                      <p:tavLst>
                                        <p:tav tm="0">
                                          <p:val>
                                            <p:strVal val="#ppt_x"/>
                                          </p:val>
                                        </p:tav>
                                        <p:tav tm="100000">
                                          <p:val>
                                            <p:strVal val="#ppt_x"/>
                                          </p:val>
                                        </p:tav>
                                      </p:tavLst>
                                    </p:anim>
                                    <p:anim calcmode="lin" valueType="num">
                                      <p:cBhvr additive="base">
                                        <p:cTn id="29" dur="500" fill="hold"/>
                                        <p:tgtEl>
                                          <p:spTgt spid="1904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70" grpId="0"/>
      <p:bldP spid="14"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Number Placeholder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7E77777A-61CF-4BF4-8925-0DEB69214CAE}" type="slidenum">
              <a:rPr lang="ar-SA" altLang="en-US" sz="1400" smtClean="0">
                <a:solidFill>
                  <a:schemeClr val="tx1"/>
                </a:solidFill>
                <a:cs typeface="Times New Roman" pitchFamily="18" charset="0"/>
              </a:rPr>
              <a:pPr/>
              <a:t>37</a:t>
            </a:fld>
            <a:endParaRPr lang="en-US" altLang="en-US" sz="1400" smtClean="0">
              <a:solidFill>
                <a:schemeClr val="tx1"/>
              </a:solidFill>
              <a:cs typeface="Times New Roman" pitchFamily="18" charset="0"/>
            </a:endParaRPr>
          </a:p>
        </p:txBody>
      </p:sp>
      <p:sp>
        <p:nvSpPr>
          <p:cNvPr id="55299"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55300"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55301" name="Text Box 7"/>
          <p:cNvSpPr txBox="1">
            <a:spLocks noChangeArrowheads="1"/>
          </p:cNvSpPr>
          <p:nvPr/>
        </p:nvSpPr>
        <p:spPr bwMode="auto">
          <a:xfrm>
            <a:off x="288925" y="2060575"/>
            <a:ext cx="8675688" cy="457200"/>
          </a:xfrm>
          <a:prstGeom prst="rect">
            <a:avLst/>
          </a:prstGeom>
          <a:noFill/>
          <a:ln w="9525" algn="ctr">
            <a:noFill/>
            <a:miter lim="800000"/>
            <a:headEnd/>
            <a:tailEnd/>
          </a:ln>
        </p:spPr>
        <p:txBody>
          <a:bodyPr>
            <a:spAutoFit/>
          </a:bodyPr>
          <a:lstStyle/>
          <a:p>
            <a:pPr algn="ctr" eaLnBrk="1" hangingPunct="1">
              <a:spcBef>
                <a:spcPct val="50000"/>
              </a:spcBef>
            </a:pPr>
            <a:endParaRPr lang="fa-IR" altLang="en-US"/>
          </a:p>
        </p:txBody>
      </p:sp>
      <p:sp>
        <p:nvSpPr>
          <p:cNvPr id="55302" name="Rectangle 10"/>
          <p:cNvSpPr>
            <a:spLocks noChangeArrowheads="1"/>
          </p:cNvSpPr>
          <p:nvPr/>
        </p:nvSpPr>
        <p:spPr bwMode="auto">
          <a:xfrm>
            <a:off x="0" y="33385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5303" name="Rectangle 11"/>
          <p:cNvSpPr>
            <a:spLocks noChangeArrowheads="1"/>
          </p:cNvSpPr>
          <p:nvPr/>
        </p:nvSpPr>
        <p:spPr bwMode="auto">
          <a:xfrm>
            <a:off x="0" y="35194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80237" name="Rectangle 13"/>
          <p:cNvSpPr>
            <a:spLocks noChangeArrowheads="1"/>
          </p:cNvSpPr>
          <p:nvPr/>
        </p:nvSpPr>
        <p:spPr bwMode="auto">
          <a:xfrm>
            <a:off x="142875" y="857250"/>
            <a:ext cx="9001125" cy="830263"/>
          </a:xfrm>
          <a:prstGeom prst="rect">
            <a:avLst/>
          </a:prstGeom>
          <a:noFill/>
          <a:ln w="9525" algn="ctr">
            <a:noFill/>
            <a:miter lim="800000"/>
            <a:headEnd/>
            <a:tailEnd/>
          </a:ln>
        </p:spPr>
        <p:txBody>
          <a:bodyPr anchor="ctr">
            <a:spAutoFit/>
          </a:bodyPr>
          <a:lstStyle/>
          <a:p>
            <a:pPr algn="just" rtl="1"/>
            <a:r>
              <a:rPr lang="fa-IR" altLang="en-US"/>
              <a:t>برای بررسی در مورد حداقل یا حداکثر بودن انرژي پتانسيل مکمل كلي در شرایطی که این انرژی مانا است، وضعیت تعادل و وضعیت مجاور آن را در نظر می گیریم.</a:t>
            </a:r>
          </a:p>
        </p:txBody>
      </p:sp>
      <p:sp>
        <p:nvSpPr>
          <p:cNvPr id="55305" name="Rectangle 16"/>
          <p:cNvSpPr>
            <a:spLocks noChangeArrowheads="1"/>
          </p:cNvSpPr>
          <p:nvPr/>
        </p:nvSpPr>
        <p:spPr bwMode="auto">
          <a:xfrm>
            <a:off x="0" y="31861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5306" name="Rectangle 17"/>
          <p:cNvSpPr>
            <a:spLocks noChangeArrowheads="1"/>
          </p:cNvSpPr>
          <p:nvPr/>
        </p:nvSpPr>
        <p:spPr bwMode="auto">
          <a:xfrm>
            <a:off x="0" y="36718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1254" name="Object 6"/>
          <p:cNvGraphicFramePr>
            <a:graphicFrameLocks noChangeAspect="1"/>
          </p:cNvGraphicFramePr>
          <p:nvPr/>
        </p:nvGraphicFramePr>
        <p:xfrm>
          <a:off x="58738" y="2928938"/>
          <a:ext cx="9009062" cy="1484312"/>
        </p:xfrm>
        <a:graphic>
          <a:graphicData uri="http://schemas.openxmlformats.org/presentationml/2006/ole">
            <p:oleObj spid="_x0000_s31746" name="Equation" r:id="rId3" imgW="4927600" imgH="812800" progId="">
              <p:embed/>
            </p:oleObj>
          </a:graphicData>
        </a:graphic>
      </p:graphicFrame>
      <p:sp>
        <p:nvSpPr>
          <p:cNvPr id="16" name="Rectangle 13"/>
          <p:cNvSpPr>
            <a:spLocks noChangeArrowheads="1"/>
          </p:cNvSpPr>
          <p:nvPr/>
        </p:nvSpPr>
        <p:spPr bwMode="auto">
          <a:xfrm>
            <a:off x="8072438" y="4572000"/>
            <a:ext cx="1143000" cy="461963"/>
          </a:xfrm>
          <a:prstGeom prst="rect">
            <a:avLst/>
          </a:prstGeom>
          <a:noFill/>
          <a:ln w="9525" algn="ctr">
            <a:noFill/>
            <a:miter lim="800000"/>
            <a:headEnd/>
            <a:tailEnd/>
          </a:ln>
        </p:spPr>
        <p:txBody>
          <a:bodyPr anchor="ctr">
            <a:spAutoFit/>
          </a:bodyPr>
          <a:lstStyle/>
          <a:p>
            <a:pPr algn="just" rtl="1"/>
            <a:r>
              <a:rPr lang="fa-IR" altLang="en-US"/>
              <a:t>یا داریم:</a:t>
            </a:r>
          </a:p>
        </p:txBody>
      </p:sp>
      <p:graphicFrame>
        <p:nvGraphicFramePr>
          <p:cNvPr id="181257" name="Object 9"/>
          <p:cNvGraphicFramePr>
            <a:graphicFrameLocks noChangeAspect="1"/>
          </p:cNvGraphicFramePr>
          <p:nvPr/>
        </p:nvGraphicFramePr>
        <p:xfrm>
          <a:off x="220663" y="5045075"/>
          <a:ext cx="8810625" cy="831850"/>
        </p:xfrm>
        <a:graphic>
          <a:graphicData uri="http://schemas.openxmlformats.org/presentationml/2006/ole">
            <p:oleObj spid="_x0000_s31747" name="Equation" r:id="rId4" imgW="4305300" imgH="406400" progId="">
              <p:embed/>
            </p:oleObj>
          </a:graphicData>
        </a:graphic>
      </p:graphicFrame>
      <p:grpSp>
        <p:nvGrpSpPr>
          <p:cNvPr id="2" name="Group 18"/>
          <p:cNvGrpSpPr>
            <a:grpSpLocks/>
          </p:cNvGrpSpPr>
          <p:nvPr/>
        </p:nvGrpSpPr>
        <p:grpSpPr bwMode="auto">
          <a:xfrm>
            <a:off x="0" y="1643063"/>
            <a:ext cx="9144000" cy="1200150"/>
            <a:chOff x="0" y="1643063"/>
            <a:chExt cx="9144000" cy="1200150"/>
          </a:xfrm>
        </p:grpSpPr>
        <p:grpSp>
          <p:nvGrpSpPr>
            <p:cNvPr id="3" name="Group 16"/>
            <p:cNvGrpSpPr>
              <a:grpSpLocks/>
            </p:cNvGrpSpPr>
            <p:nvPr/>
          </p:nvGrpSpPr>
          <p:grpSpPr bwMode="auto">
            <a:xfrm>
              <a:off x="0" y="1643063"/>
              <a:ext cx="9144000" cy="1200150"/>
              <a:chOff x="0" y="1643050"/>
              <a:chExt cx="9144000" cy="1200329"/>
            </a:xfrm>
          </p:grpSpPr>
          <p:sp>
            <p:nvSpPr>
              <p:cNvPr id="55314" name="Rectangle 14"/>
              <p:cNvSpPr>
                <a:spLocks noChangeArrowheads="1"/>
              </p:cNvSpPr>
              <p:nvPr/>
            </p:nvSpPr>
            <p:spPr bwMode="auto">
              <a:xfrm>
                <a:off x="0" y="1643050"/>
                <a:ext cx="9144000" cy="1200329"/>
              </a:xfrm>
              <a:prstGeom prst="rect">
                <a:avLst/>
              </a:prstGeom>
              <a:noFill/>
              <a:ln w="9525" algn="ctr">
                <a:noFill/>
                <a:miter lim="800000"/>
                <a:headEnd/>
                <a:tailEnd/>
              </a:ln>
            </p:spPr>
            <p:txBody>
              <a:bodyPr anchor="ctr">
                <a:spAutoFit/>
              </a:bodyPr>
              <a:lstStyle/>
              <a:p>
                <a:pPr algn="justLow" rtl="1"/>
                <a:r>
                  <a:rPr lang="fa-IR" altLang="en-US"/>
                  <a:t>هرگاه تانسور تنش را برای وضعیت تعادل با </a:t>
                </a:r>
                <a:r>
                  <a:rPr lang="el-GR" altLang="en-US" i="1"/>
                  <a:t>σ</a:t>
                </a:r>
                <a:r>
                  <a:rPr lang="en-US" altLang="en-US" i="1" baseline="-25000"/>
                  <a:t>ij</a:t>
                </a:r>
                <a:r>
                  <a:rPr lang="fa-IR" altLang="en-US" i="1" baseline="-25000"/>
                  <a:t> </a:t>
                </a:r>
                <a:r>
                  <a:rPr lang="fa-IR" altLang="en-US"/>
                  <a:t> و برای وضعیت مجاور با                    نشان دهیم و انرژی پتانسیل کلی مکمل مربوط به دو وضعیت مذکور را با        و         مشخص نماییم، در این صورت می توان نوشت:</a:t>
                </a:r>
              </a:p>
            </p:txBody>
          </p:sp>
          <p:graphicFrame>
            <p:nvGraphicFramePr>
              <p:cNvPr id="55315" name="Object 15"/>
              <p:cNvGraphicFramePr>
                <a:graphicFrameLocks noChangeAspect="1"/>
              </p:cNvGraphicFramePr>
              <p:nvPr/>
            </p:nvGraphicFramePr>
            <p:xfrm>
              <a:off x="885825" y="1643050"/>
              <a:ext cx="1011238" cy="412812"/>
            </p:xfrm>
            <a:graphic>
              <a:graphicData uri="http://schemas.openxmlformats.org/presentationml/2006/ole">
                <p:oleObj spid="_x0000_s31750" name="Equation" r:id="rId5" imgW="596900" imgH="241300" progId="">
                  <p:embed/>
                </p:oleObj>
              </a:graphicData>
            </a:graphic>
          </p:graphicFrame>
        </p:grpSp>
        <p:graphicFrame>
          <p:nvGraphicFramePr>
            <p:cNvPr id="55312" name="Object 5"/>
            <p:cNvGraphicFramePr>
              <a:graphicFrameLocks noChangeAspect="1"/>
            </p:cNvGraphicFramePr>
            <p:nvPr/>
          </p:nvGraphicFramePr>
          <p:xfrm>
            <a:off x="1643042" y="2071691"/>
            <a:ext cx="395288" cy="347662"/>
          </p:xfrm>
          <a:graphic>
            <a:graphicData uri="http://schemas.openxmlformats.org/presentationml/2006/ole">
              <p:oleObj spid="_x0000_s31748" name="Equation" r:id="rId6" imgW="215713" imgH="190335" progId="">
                <p:embed/>
              </p:oleObj>
            </a:graphicData>
          </a:graphic>
        </p:graphicFrame>
        <p:graphicFrame>
          <p:nvGraphicFramePr>
            <p:cNvPr id="55313" name="Object 5"/>
            <p:cNvGraphicFramePr>
              <a:graphicFrameLocks noChangeAspect="1"/>
            </p:cNvGraphicFramePr>
            <p:nvPr/>
          </p:nvGraphicFramePr>
          <p:xfrm>
            <a:off x="2357422" y="2071691"/>
            <a:ext cx="393700" cy="441325"/>
          </p:xfrm>
          <a:graphic>
            <a:graphicData uri="http://schemas.openxmlformats.org/presentationml/2006/ole">
              <p:oleObj spid="_x0000_s31749" name="Equation" r:id="rId7" imgW="215713" imgH="241091"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80237"/>
                                        </p:tgtEl>
                                        <p:attrNameLst>
                                          <p:attrName>style.visibility</p:attrName>
                                        </p:attrNameLst>
                                      </p:cBhvr>
                                      <p:to>
                                        <p:strVal val="visible"/>
                                      </p:to>
                                    </p:set>
                                    <p:anim calcmode="lin" valueType="num">
                                      <p:cBhvr additive="base">
                                        <p:cTn id="7" dur="500" fill="hold"/>
                                        <p:tgtEl>
                                          <p:spTgt spid="180237"/>
                                        </p:tgtEl>
                                        <p:attrNameLst>
                                          <p:attrName>ppt_x</p:attrName>
                                        </p:attrNameLst>
                                      </p:cBhvr>
                                      <p:tavLst>
                                        <p:tav tm="0">
                                          <p:val>
                                            <p:strVal val="#ppt_x"/>
                                          </p:val>
                                        </p:tav>
                                        <p:tav tm="100000">
                                          <p:val>
                                            <p:strVal val="#ppt_x"/>
                                          </p:val>
                                        </p:tav>
                                      </p:tavLst>
                                    </p:anim>
                                    <p:anim calcmode="lin" valueType="num">
                                      <p:cBhvr additive="base">
                                        <p:cTn id="8" dur="500" fill="hold"/>
                                        <p:tgtEl>
                                          <p:spTgt spid="18023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81254"/>
                                        </p:tgtEl>
                                        <p:attrNameLst>
                                          <p:attrName>style.visibility</p:attrName>
                                        </p:attrNameLst>
                                      </p:cBhvr>
                                      <p:to>
                                        <p:strVal val="visible"/>
                                      </p:to>
                                    </p:set>
                                    <p:anim calcmode="lin" valueType="num">
                                      <p:cBhvr additive="base">
                                        <p:cTn id="18" dur="500" fill="hold"/>
                                        <p:tgtEl>
                                          <p:spTgt spid="181254"/>
                                        </p:tgtEl>
                                        <p:attrNameLst>
                                          <p:attrName>ppt_x</p:attrName>
                                        </p:attrNameLst>
                                      </p:cBhvr>
                                      <p:tavLst>
                                        <p:tav tm="0">
                                          <p:val>
                                            <p:strVal val="#ppt_x"/>
                                          </p:val>
                                        </p:tav>
                                        <p:tav tm="100000">
                                          <p:val>
                                            <p:strVal val="#ppt_x"/>
                                          </p:val>
                                        </p:tav>
                                      </p:tavLst>
                                    </p:anim>
                                    <p:anim calcmode="lin" valueType="num">
                                      <p:cBhvr additive="base">
                                        <p:cTn id="19" dur="500" fill="hold"/>
                                        <p:tgtEl>
                                          <p:spTgt spid="181254"/>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fill="hold"/>
                                        <p:tgtEl>
                                          <p:spTgt spid="16"/>
                                        </p:tgtEl>
                                        <p:attrNameLst>
                                          <p:attrName>ppt_x</p:attrName>
                                        </p:attrNameLst>
                                      </p:cBhvr>
                                      <p:tavLst>
                                        <p:tav tm="0">
                                          <p:val>
                                            <p:strVal val="#ppt_x"/>
                                          </p:val>
                                        </p:tav>
                                        <p:tav tm="100000">
                                          <p:val>
                                            <p:strVal val="#ppt_x"/>
                                          </p:val>
                                        </p:tav>
                                      </p:tavLst>
                                    </p:anim>
                                    <p:anim calcmode="lin" valueType="num">
                                      <p:cBhvr additive="base">
                                        <p:cTn id="25"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81257"/>
                                        </p:tgtEl>
                                        <p:attrNameLst>
                                          <p:attrName>style.visibility</p:attrName>
                                        </p:attrNameLst>
                                      </p:cBhvr>
                                      <p:to>
                                        <p:strVal val="visible"/>
                                      </p:to>
                                    </p:set>
                                    <p:anim calcmode="lin" valueType="num">
                                      <p:cBhvr additive="base">
                                        <p:cTn id="30" dur="500" fill="hold"/>
                                        <p:tgtEl>
                                          <p:spTgt spid="181257"/>
                                        </p:tgtEl>
                                        <p:attrNameLst>
                                          <p:attrName>ppt_x</p:attrName>
                                        </p:attrNameLst>
                                      </p:cBhvr>
                                      <p:tavLst>
                                        <p:tav tm="0">
                                          <p:val>
                                            <p:strVal val="#ppt_x"/>
                                          </p:val>
                                        </p:tav>
                                        <p:tav tm="100000">
                                          <p:val>
                                            <p:strVal val="#ppt_x"/>
                                          </p:val>
                                        </p:tav>
                                      </p:tavLst>
                                    </p:anim>
                                    <p:anim calcmode="lin" valueType="num">
                                      <p:cBhvr additive="base">
                                        <p:cTn id="31" dur="500" fill="hold"/>
                                        <p:tgtEl>
                                          <p:spTgt spid="18125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0237" grpId="0"/>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2715D709-5AC0-4113-B032-F8ABE38DEB4F}" type="slidenum">
              <a:rPr lang="ar-SA" altLang="en-US" sz="1400" smtClean="0">
                <a:solidFill>
                  <a:schemeClr val="tx1"/>
                </a:solidFill>
                <a:cs typeface="Times New Roman" pitchFamily="18" charset="0"/>
              </a:rPr>
              <a:pPr/>
              <a:t>38</a:t>
            </a:fld>
            <a:endParaRPr lang="en-US" altLang="en-US" sz="1400" smtClean="0">
              <a:solidFill>
                <a:schemeClr val="tx1"/>
              </a:solidFill>
              <a:cs typeface="Times New Roman" pitchFamily="18" charset="0"/>
            </a:endParaRPr>
          </a:p>
        </p:txBody>
      </p:sp>
      <p:sp>
        <p:nvSpPr>
          <p:cNvPr id="56323"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56324"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56325" name="Rectangle 7"/>
          <p:cNvSpPr>
            <a:spLocks noChangeArrowheads="1"/>
          </p:cNvSpPr>
          <p:nvPr/>
        </p:nvSpPr>
        <p:spPr bwMode="auto">
          <a:xfrm>
            <a:off x="0" y="30861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6326" name="Rectangle 8"/>
          <p:cNvSpPr>
            <a:spLocks noChangeArrowheads="1"/>
          </p:cNvSpPr>
          <p:nvPr/>
        </p:nvSpPr>
        <p:spPr bwMode="auto">
          <a:xfrm>
            <a:off x="0" y="37719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6327" name="Rectangle 10"/>
          <p:cNvSpPr>
            <a:spLocks noChangeArrowheads="1"/>
          </p:cNvSpPr>
          <p:nvPr/>
        </p:nvSpPr>
        <p:spPr bwMode="auto">
          <a:xfrm>
            <a:off x="0" y="32385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6328" name="Rectangle 11"/>
          <p:cNvSpPr>
            <a:spLocks noChangeArrowheads="1"/>
          </p:cNvSpPr>
          <p:nvPr/>
        </p:nvSpPr>
        <p:spPr bwMode="auto">
          <a:xfrm>
            <a:off x="0" y="36195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6329" name="Rectangle 14"/>
          <p:cNvSpPr>
            <a:spLocks noChangeArrowheads="1"/>
          </p:cNvSpPr>
          <p:nvPr/>
        </p:nvSpPr>
        <p:spPr bwMode="auto">
          <a:xfrm>
            <a:off x="0" y="31956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1261" name="Object 13"/>
          <p:cNvGraphicFramePr>
            <a:graphicFrameLocks noChangeAspect="1"/>
          </p:cNvGraphicFramePr>
          <p:nvPr/>
        </p:nvGraphicFramePr>
        <p:xfrm>
          <a:off x="928688" y="1643063"/>
          <a:ext cx="7680325" cy="912812"/>
        </p:xfrm>
        <a:graphic>
          <a:graphicData uri="http://schemas.openxmlformats.org/presentationml/2006/ole">
            <p:oleObj spid="_x0000_s32770" name="Equation" r:id="rId3" imgW="3924300" imgH="469900" progId="">
              <p:embed/>
            </p:oleObj>
          </a:graphicData>
        </a:graphic>
      </p:graphicFrame>
      <p:sp>
        <p:nvSpPr>
          <p:cNvPr id="56331" name="Rectangle 15"/>
          <p:cNvSpPr>
            <a:spLocks noChangeArrowheads="1"/>
          </p:cNvSpPr>
          <p:nvPr/>
        </p:nvSpPr>
        <p:spPr bwMode="auto">
          <a:xfrm>
            <a:off x="0" y="36623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15"/>
          <p:cNvGrpSpPr>
            <a:grpSpLocks/>
          </p:cNvGrpSpPr>
          <p:nvPr/>
        </p:nvGrpSpPr>
        <p:grpSpPr bwMode="auto">
          <a:xfrm>
            <a:off x="3308350" y="1000125"/>
            <a:ext cx="5692775" cy="571500"/>
            <a:chOff x="3286116" y="1000091"/>
            <a:chExt cx="5692584" cy="571500"/>
          </a:xfrm>
        </p:grpSpPr>
        <p:sp>
          <p:nvSpPr>
            <p:cNvPr id="56340" name="Rectangle 12"/>
            <p:cNvSpPr>
              <a:spLocks noChangeArrowheads="1"/>
            </p:cNvSpPr>
            <p:nvPr/>
          </p:nvSpPr>
          <p:spPr bwMode="auto">
            <a:xfrm>
              <a:off x="3286116" y="1000091"/>
              <a:ext cx="5692584" cy="461665"/>
            </a:xfrm>
            <a:prstGeom prst="rect">
              <a:avLst/>
            </a:prstGeom>
            <a:noFill/>
            <a:ln w="9525" algn="ctr">
              <a:noFill/>
              <a:miter lim="800000"/>
              <a:headEnd/>
              <a:tailEnd/>
            </a:ln>
          </p:spPr>
          <p:txBody>
            <a:bodyPr wrap="none" anchor="ctr">
              <a:spAutoFit/>
            </a:bodyPr>
            <a:lstStyle/>
            <a:p>
              <a:pPr algn="justLow" rtl="1"/>
              <a:r>
                <a:rPr lang="fa-IR" altLang="en-US"/>
                <a:t>تابع                           را مي توان به صورت زیر بسط داد:</a:t>
              </a:r>
            </a:p>
          </p:txBody>
        </p:sp>
        <p:graphicFrame>
          <p:nvGraphicFramePr>
            <p:cNvPr id="56341" name="Object 9"/>
            <p:cNvGraphicFramePr>
              <a:graphicFrameLocks noChangeAspect="1"/>
            </p:cNvGraphicFramePr>
            <p:nvPr/>
          </p:nvGraphicFramePr>
          <p:xfrm>
            <a:off x="6583239" y="1000091"/>
            <a:ext cx="1895411" cy="571500"/>
          </p:xfrm>
          <a:graphic>
            <a:graphicData uri="http://schemas.openxmlformats.org/presentationml/2006/ole">
              <p:oleObj spid="_x0000_s32775" name="Equation" r:id="rId4" imgW="927100" imgH="279400" progId="">
                <p:embed/>
              </p:oleObj>
            </a:graphicData>
          </a:graphic>
        </p:graphicFrame>
      </p:grpSp>
      <p:graphicFrame>
        <p:nvGraphicFramePr>
          <p:cNvPr id="3" name="Object 16"/>
          <p:cNvGraphicFramePr>
            <a:graphicFrameLocks noChangeAspect="1"/>
          </p:cNvGraphicFramePr>
          <p:nvPr/>
        </p:nvGraphicFramePr>
        <p:xfrm>
          <a:off x="428625" y="4357688"/>
          <a:ext cx="8326438" cy="869950"/>
        </p:xfrm>
        <a:graphic>
          <a:graphicData uri="http://schemas.openxmlformats.org/presentationml/2006/ole">
            <p:oleObj spid="_x0000_s32771" name="Equation" r:id="rId5" imgW="5105400" imgH="533400" progId="">
              <p:embed/>
            </p:oleObj>
          </a:graphicData>
        </a:graphic>
      </p:graphicFrame>
      <p:sp>
        <p:nvSpPr>
          <p:cNvPr id="20" name="Rectangle 13"/>
          <p:cNvSpPr>
            <a:spLocks noChangeArrowheads="1"/>
          </p:cNvSpPr>
          <p:nvPr/>
        </p:nvSpPr>
        <p:spPr bwMode="auto">
          <a:xfrm>
            <a:off x="1571625" y="5286375"/>
            <a:ext cx="7572375" cy="461963"/>
          </a:xfrm>
          <a:prstGeom prst="rect">
            <a:avLst/>
          </a:prstGeom>
          <a:noFill/>
          <a:ln w="9525" algn="ctr">
            <a:noFill/>
            <a:miter lim="800000"/>
            <a:headEnd/>
            <a:tailEnd/>
          </a:ln>
        </p:spPr>
        <p:txBody>
          <a:bodyPr anchor="ctr">
            <a:spAutoFit/>
          </a:bodyPr>
          <a:lstStyle/>
          <a:p>
            <a:pPr algn="just" rtl="1"/>
            <a:r>
              <a:rPr lang="fa-IR" altLang="en-US"/>
              <a:t>با توجه به اصل نیروهای مجازی عبارت زیر مساوی صفر است:</a:t>
            </a:r>
          </a:p>
        </p:txBody>
      </p:sp>
      <p:grpSp>
        <p:nvGrpSpPr>
          <p:cNvPr id="4" name="Group 20"/>
          <p:cNvGrpSpPr>
            <a:grpSpLocks/>
          </p:cNvGrpSpPr>
          <p:nvPr/>
        </p:nvGrpSpPr>
        <p:grpSpPr bwMode="auto">
          <a:xfrm>
            <a:off x="1357313" y="2571750"/>
            <a:ext cx="7572375" cy="461963"/>
            <a:chOff x="1357313" y="3143250"/>
            <a:chExt cx="7572375" cy="461963"/>
          </a:xfrm>
        </p:grpSpPr>
        <p:sp>
          <p:nvSpPr>
            <p:cNvPr id="56338" name="Rectangle 13"/>
            <p:cNvSpPr>
              <a:spLocks noChangeArrowheads="1"/>
            </p:cNvSpPr>
            <p:nvPr/>
          </p:nvSpPr>
          <p:spPr bwMode="auto">
            <a:xfrm>
              <a:off x="1357313" y="3143250"/>
              <a:ext cx="7572375" cy="461963"/>
            </a:xfrm>
            <a:prstGeom prst="rect">
              <a:avLst/>
            </a:prstGeom>
            <a:noFill/>
            <a:ln w="9525" algn="ctr">
              <a:noFill/>
              <a:miter lim="800000"/>
              <a:headEnd/>
              <a:tailEnd/>
            </a:ln>
          </p:spPr>
          <p:txBody>
            <a:bodyPr anchor="ctr">
              <a:spAutoFit/>
            </a:bodyPr>
            <a:lstStyle/>
            <a:p>
              <a:pPr algn="just" rtl="1"/>
              <a:r>
                <a:rPr lang="fa-IR" altLang="en-US"/>
                <a:t>با جایگذاری معادله فوق در معادله اصلی مربوط به        خواهیم داشت:</a:t>
              </a:r>
            </a:p>
          </p:txBody>
        </p:sp>
        <p:graphicFrame>
          <p:nvGraphicFramePr>
            <p:cNvPr id="56339" name="Object 6"/>
            <p:cNvGraphicFramePr>
              <a:graphicFrameLocks noChangeAspect="1"/>
            </p:cNvGraphicFramePr>
            <p:nvPr/>
          </p:nvGraphicFramePr>
          <p:xfrm>
            <a:off x="3714744" y="3214686"/>
            <a:ext cx="557212" cy="347662"/>
          </p:xfrm>
          <a:graphic>
            <a:graphicData uri="http://schemas.openxmlformats.org/presentationml/2006/ole">
              <p:oleObj spid="_x0000_s32774" name="Equation" r:id="rId6" imgW="304668" imgH="190417" progId="">
                <p:embed/>
              </p:oleObj>
            </a:graphicData>
          </a:graphic>
        </p:graphicFrame>
      </p:grpSp>
      <p:graphicFrame>
        <p:nvGraphicFramePr>
          <p:cNvPr id="5" name="Object 7"/>
          <p:cNvGraphicFramePr>
            <a:graphicFrameLocks noChangeAspect="1"/>
          </p:cNvGraphicFramePr>
          <p:nvPr/>
        </p:nvGraphicFramePr>
        <p:xfrm>
          <a:off x="2184400" y="5683250"/>
          <a:ext cx="4386263" cy="960438"/>
        </p:xfrm>
        <a:graphic>
          <a:graphicData uri="http://schemas.openxmlformats.org/presentationml/2006/ole">
            <p:oleObj spid="_x0000_s32772" name="Equation" r:id="rId7" imgW="2438400" imgH="533400" progId="">
              <p:embed/>
            </p:oleObj>
          </a:graphicData>
        </a:graphic>
      </p:graphicFrame>
      <p:graphicFrame>
        <p:nvGraphicFramePr>
          <p:cNvPr id="6" name="Object 21"/>
          <p:cNvGraphicFramePr>
            <a:graphicFrameLocks noChangeAspect="1"/>
          </p:cNvGraphicFramePr>
          <p:nvPr/>
        </p:nvGraphicFramePr>
        <p:xfrm>
          <a:off x="214313" y="3357563"/>
          <a:ext cx="8810625" cy="831850"/>
        </p:xfrm>
        <a:graphic>
          <a:graphicData uri="http://schemas.openxmlformats.org/presentationml/2006/ole">
            <p:oleObj spid="_x0000_s32773" name="Equation" r:id="rId8" imgW="4305300" imgH="4064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81261"/>
                                        </p:tgtEl>
                                        <p:attrNameLst>
                                          <p:attrName>style.visibility</p:attrName>
                                        </p:attrNameLst>
                                      </p:cBhvr>
                                      <p:to>
                                        <p:strVal val="visible"/>
                                      </p:to>
                                    </p:set>
                                    <p:animEffect transition="in" filter="checkerboard(across)">
                                      <p:cBhvr>
                                        <p:cTn id="12" dur="500"/>
                                        <p:tgtEl>
                                          <p:spTgt spid="18126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checkerboard(across)">
                                      <p:cBhvr>
                                        <p:cTn id="17" dur="500"/>
                                        <p:tgtEl>
                                          <p:spTgt spid="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ppt_x"/>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 presetClass="entr" presetSubtype="4" fill="hold" nodeType="click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500" fill="hold"/>
                                        <p:tgtEl>
                                          <p:spTgt spid="5"/>
                                        </p:tgtEl>
                                        <p:attrNameLst>
                                          <p:attrName>ppt_x</p:attrName>
                                        </p:attrNameLst>
                                      </p:cBhvr>
                                      <p:tavLst>
                                        <p:tav tm="0">
                                          <p:val>
                                            <p:strVal val="#ppt_x"/>
                                          </p:val>
                                        </p:tav>
                                        <p:tav tm="100000">
                                          <p:val>
                                            <p:strVal val="#ppt_x"/>
                                          </p:val>
                                        </p:tav>
                                      </p:tavLst>
                                    </p:anim>
                                    <p:anim calcmode="lin" valueType="num">
                                      <p:cBhvr additive="base">
                                        <p:cTn id="4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A506A7C3-803E-409F-843A-A66D9276244E}" type="slidenum">
              <a:rPr lang="ar-SA" altLang="en-US" sz="1400" smtClean="0">
                <a:solidFill>
                  <a:schemeClr val="tx1"/>
                </a:solidFill>
                <a:cs typeface="Times New Roman" pitchFamily="18" charset="0"/>
              </a:rPr>
              <a:pPr/>
              <a:t>39</a:t>
            </a:fld>
            <a:endParaRPr lang="en-US" altLang="en-US" sz="1400" smtClean="0">
              <a:solidFill>
                <a:schemeClr val="tx1"/>
              </a:solidFill>
              <a:cs typeface="Times New Roman" pitchFamily="18" charset="0"/>
            </a:endParaRPr>
          </a:p>
        </p:txBody>
      </p:sp>
      <p:sp>
        <p:nvSpPr>
          <p:cNvPr id="57347"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57348"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57349" name="Rectangle 8"/>
          <p:cNvSpPr>
            <a:spLocks noChangeArrowheads="1"/>
          </p:cNvSpPr>
          <p:nvPr/>
        </p:nvSpPr>
        <p:spPr bwMode="auto">
          <a:xfrm>
            <a:off x="0" y="31956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2279" name="Object 7"/>
          <p:cNvGraphicFramePr>
            <a:graphicFrameLocks noChangeAspect="1"/>
          </p:cNvGraphicFramePr>
          <p:nvPr/>
        </p:nvGraphicFramePr>
        <p:xfrm>
          <a:off x="280988" y="1000125"/>
          <a:ext cx="4900612" cy="1028700"/>
        </p:xfrm>
        <a:graphic>
          <a:graphicData uri="http://schemas.openxmlformats.org/presentationml/2006/ole">
            <p:oleObj spid="_x0000_s33794" name="Equation" r:id="rId3" imgW="2222500" imgH="469900" progId="">
              <p:embed/>
            </p:oleObj>
          </a:graphicData>
        </a:graphic>
      </p:graphicFrame>
      <p:sp>
        <p:nvSpPr>
          <p:cNvPr id="57351" name="Rectangle 9"/>
          <p:cNvSpPr>
            <a:spLocks noChangeArrowheads="1"/>
          </p:cNvSpPr>
          <p:nvPr/>
        </p:nvSpPr>
        <p:spPr bwMode="auto">
          <a:xfrm>
            <a:off x="0" y="36623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82282" name="Rectangle 10"/>
          <p:cNvSpPr>
            <a:spLocks noChangeArrowheads="1"/>
          </p:cNvSpPr>
          <p:nvPr/>
        </p:nvSpPr>
        <p:spPr bwMode="auto">
          <a:xfrm>
            <a:off x="0" y="2000250"/>
            <a:ext cx="9144000" cy="1200150"/>
          </a:xfrm>
          <a:prstGeom prst="rect">
            <a:avLst/>
          </a:prstGeom>
          <a:noFill/>
          <a:ln w="9525" algn="ctr">
            <a:noFill/>
            <a:miter lim="800000"/>
            <a:headEnd/>
            <a:tailEnd/>
          </a:ln>
        </p:spPr>
        <p:txBody>
          <a:bodyPr anchor="ctr">
            <a:spAutoFit/>
          </a:bodyPr>
          <a:lstStyle/>
          <a:p>
            <a:pPr algn="justLow" rtl="1"/>
            <a:r>
              <a:rPr lang="fa-IR" altLang="en-US"/>
              <a:t>هرگاه انرژی ارتجاعی مکمل یک سیستم را در حالتی که آزاد از نیرو باشد، صفر فرض کنیم، در این صورت چگالی انرژی ارتجاعی مکمل آن در مجاورت وضعیت بدون بار یا وضعیت </a:t>
            </a:r>
            <a:r>
              <a:rPr lang="el-GR" altLang="en-US" i="1"/>
              <a:t>δσ</a:t>
            </a:r>
            <a:r>
              <a:rPr lang="en-US" altLang="en-US" i="1" baseline="-25000"/>
              <a:t>ij</a:t>
            </a:r>
            <a:r>
              <a:rPr lang="fa-IR" altLang="en-US" i="1" baseline="-25000"/>
              <a:t> </a:t>
            </a:r>
            <a:r>
              <a:rPr lang="fa-IR" altLang="en-US" baseline="-25000"/>
              <a:t> </a:t>
            </a:r>
            <a:r>
              <a:rPr lang="fa-IR" altLang="en-US"/>
              <a:t>از معادله زیر به دست می آید:</a:t>
            </a:r>
          </a:p>
        </p:txBody>
      </p:sp>
      <p:sp>
        <p:nvSpPr>
          <p:cNvPr id="57353" name="Rectangle 12"/>
          <p:cNvSpPr>
            <a:spLocks noChangeArrowheads="1"/>
          </p:cNvSpPr>
          <p:nvPr/>
        </p:nvSpPr>
        <p:spPr bwMode="auto">
          <a:xfrm>
            <a:off x="0" y="31956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2283" name="Object 11"/>
          <p:cNvGraphicFramePr>
            <a:graphicFrameLocks noChangeAspect="1"/>
          </p:cNvGraphicFramePr>
          <p:nvPr/>
        </p:nvGraphicFramePr>
        <p:xfrm>
          <a:off x="928688" y="3208338"/>
          <a:ext cx="6819900" cy="863600"/>
        </p:xfrm>
        <a:graphic>
          <a:graphicData uri="http://schemas.openxmlformats.org/presentationml/2006/ole">
            <p:oleObj spid="_x0000_s33795" name="Equation" r:id="rId4" imgW="3683000" imgH="469900" progId="">
              <p:embed/>
            </p:oleObj>
          </a:graphicData>
        </a:graphic>
      </p:graphicFrame>
      <p:sp>
        <p:nvSpPr>
          <p:cNvPr id="57355" name="Rectangle 13"/>
          <p:cNvSpPr>
            <a:spLocks noChangeArrowheads="1"/>
          </p:cNvSpPr>
          <p:nvPr/>
        </p:nvSpPr>
        <p:spPr bwMode="auto">
          <a:xfrm>
            <a:off x="0" y="36623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16"/>
          <p:cNvGrpSpPr>
            <a:grpSpLocks/>
          </p:cNvGrpSpPr>
          <p:nvPr/>
        </p:nvGrpSpPr>
        <p:grpSpPr bwMode="auto">
          <a:xfrm>
            <a:off x="142875" y="4214813"/>
            <a:ext cx="9001125" cy="830262"/>
            <a:chOff x="142844" y="3929066"/>
            <a:chExt cx="9001156" cy="830997"/>
          </a:xfrm>
        </p:grpSpPr>
        <p:sp>
          <p:nvSpPr>
            <p:cNvPr id="57361" name="Rectangle 6"/>
            <p:cNvSpPr>
              <a:spLocks noChangeArrowheads="1"/>
            </p:cNvSpPr>
            <p:nvPr/>
          </p:nvSpPr>
          <p:spPr bwMode="auto">
            <a:xfrm>
              <a:off x="142844" y="3929066"/>
              <a:ext cx="9001156" cy="830997"/>
            </a:xfrm>
            <a:prstGeom prst="rect">
              <a:avLst/>
            </a:prstGeom>
            <a:noFill/>
            <a:ln w="9525" algn="ctr">
              <a:noFill/>
              <a:miter lim="800000"/>
              <a:headEnd/>
              <a:tailEnd/>
            </a:ln>
          </p:spPr>
          <p:txBody>
            <a:bodyPr anchor="ctr">
              <a:spAutoFit/>
            </a:bodyPr>
            <a:lstStyle/>
            <a:p>
              <a:pPr algn="justLow" rtl="1"/>
              <a:r>
                <a:rPr lang="fa-IR" altLang="en-US"/>
                <a:t>برای استخراج معادله                    فرض می شود که کرنش </a:t>
              </a:r>
              <a:r>
                <a:rPr lang="en-US" altLang="en-US" i="1"/>
                <a:t>e</a:t>
              </a:r>
              <a:r>
                <a:rPr lang="en-US" altLang="en-US" i="1" baseline="-25000"/>
                <a:t>ij</a:t>
              </a:r>
              <a:r>
                <a:rPr lang="fa-IR" altLang="en-US" i="1" baseline="-25000"/>
                <a:t> </a:t>
              </a:r>
              <a:r>
                <a:rPr lang="fa-IR" altLang="en-US"/>
                <a:t>در وضعیت تنش صفر، برابر صفر است. یعنی: </a:t>
              </a:r>
            </a:p>
          </p:txBody>
        </p:sp>
        <p:graphicFrame>
          <p:nvGraphicFramePr>
            <p:cNvPr id="57362" name="Object 4"/>
            <p:cNvGraphicFramePr>
              <a:graphicFrameLocks noChangeAspect="1"/>
            </p:cNvGraphicFramePr>
            <p:nvPr/>
          </p:nvGraphicFramePr>
          <p:xfrm>
            <a:off x="5673730" y="3929066"/>
            <a:ext cx="1327155" cy="591073"/>
          </p:xfrm>
          <a:graphic>
            <a:graphicData uri="http://schemas.openxmlformats.org/presentationml/2006/ole">
              <p:oleObj spid="_x0000_s33798" name="Equation" r:id="rId5" imgW="622030" imgH="279279" progId="">
                <p:embed/>
              </p:oleObj>
            </a:graphicData>
          </a:graphic>
        </p:graphicFrame>
      </p:grpSp>
      <p:graphicFrame>
        <p:nvGraphicFramePr>
          <p:cNvPr id="3" name="Object 5"/>
          <p:cNvGraphicFramePr>
            <a:graphicFrameLocks noChangeAspect="1"/>
          </p:cNvGraphicFramePr>
          <p:nvPr/>
        </p:nvGraphicFramePr>
        <p:xfrm>
          <a:off x="1852613" y="5143500"/>
          <a:ext cx="4737100" cy="993775"/>
        </p:xfrm>
        <a:graphic>
          <a:graphicData uri="http://schemas.openxmlformats.org/presentationml/2006/ole">
            <p:oleObj spid="_x0000_s33796" name="Equation" r:id="rId6" imgW="2222500" imgH="469900" progId="">
              <p:embed/>
            </p:oleObj>
          </a:graphicData>
        </a:graphic>
      </p:graphicFrame>
      <p:grpSp>
        <p:nvGrpSpPr>
          <p:cNvPr id="4" name="Group 17"/>
          <p:cNvGrpSpPr>
            <a:grpSpLocks/>
          </p:cNvGrpSpPr>
          <p:nvPr/>
        </p:nvGrpSpPr>
        <p:grpSpPr bwMode="auto">
          <a:xfrm>
            <a:off x="5143500" y="1071563"/>
            <a:ext cx="3817938" cy="461962"/>
            <a:chOff x="5143500" y="1071563"/>
            <a:chExt cx="3818674" cy="461665"/>
          </a:xfrm>
        </p:grpSpPr>
        <p:sp>
          <p:nvSpPr>
            <p:cNvPr id="57359" name="Rectangle 6"/>
            <p:cNvSpPr>
              <a:spLocks noChangeArrowheads="1"/>
            </p:cNvSpPr>
            <p:nvPr/>
          </p:nvSpPr>
          <p:spPr bwMode="auto">
            <a:xfrm>
              <a:off x="5143500" y="1071563"/>
              <a:ext cx="3818674" cy="461665"/>
            </a:xfrm>
            <a:prstGeom prst="rect">
              <a:avLst/>
            </a:prstGeom>
            <a:noFill/>
            <a:ln w="9525" algn="ctr">
              <a:noFill/>
              <a:miter lim="800000"/>
              <a:headEnd/>
              <a:tailEnd/>
            </a:ln>
          </p:spPr>
          <p:txBody>
            <a:bodyPr wrap="none" anchor="ctr">
              <a:spAutoFit/>
            </a:bodyPr>
            <a:lstStyle/>
            <a:p>
              <a:pPr algn="justLow" rtl="1"/>
              <a:r>
                <a:rPr lang="fa-IR" altLang="en-US"/>
                <a:t>بنابراین          به صورت زیر در میآید :</a:t>
              </a:r>
            </a:p>
          </p:txBody>
        </p:sp>
        <p:graphicFrame>
          <p:nvGraphicFramePr>
            <p:cNvPr id="57360" name="Object 6"/>
            <p:cNvGraphicFramePr>
              <a:graphicFrameLocks noChangeAspect="1"/>
            </p:cNvGraphicFramePr>
            <p:nvPr/>
          </p:nvGraphicFramePr>
          <p:xfrm>
            <a:off x="7572396" y="1142984"/>
            <a:ext cx="557212" cy="347662"/>
          </p:xfrm>
          <a:graphic>
            <a:graphicData uri="http://schemas.openxmlformats.org/presentationml/2006/ole">
              <p:oleObj spid="_x0000_s33797" name="Equation" r:id="rId7" imgW="304668" imgH="190417"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nodeType="clickEffect">
                                  <p:stCondLst>
                                    <p:cond delay="0"/>
                                  </p:stCondLst>
                                  <p:childTnLst>
                                    <p:set>
                                      <p:cBhvr>
                                        <p:cTn id="11" dur="1" fill="hold">
                                          <p:stCondLst>
                                            <p:cond delay="0"/>
                                          </p:stCondLst>
                                        </p:cTn>
                                        <p:tgtEl>
                                          <p:spTgt spid="182279"/>
                                        </p:tgtEl>
                                        <p:attrNameLst>
                                          <p:attrName>style.visibility</p:attrName>
                                        </p:attrNameLst>
                                      </p:cBhvr>
                                      <p:to>
                                        <p:strVal val="visible"/>
                                      </p:to>
                                    </p:set>
                                    <p:animEffect transition="in" filter="checkerboard(across)">
                                      <p:cBhvr>
                                        <p:cTn id="12" dur="500"/>
                                        <p:tgtEl>
                                          <p:spTgt spid="1822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82282"/>
                                        </p:tgtEl>
                                        <p:attrNameLst>
                                          <p:attrName>style.visibility</p:attrName>
                                        </p:attrNameLst>
                                      </p:cBhvr>
                                      <p:to>
                                        <p:strVal val="visible"/>
                                      </p:to>
                                    </p:set>
                                    <p:anim calcmode="lin" valueType="num">
                                      <p:cBhvr additive="base">
                                        <p:cTn id="17" dur="500" fill="hold"/>
                                        <p:tgtEl>
                                          <p:spTgt spid="182282"/>
                                        </p:tgtEl>
                                        <p:attrNameLst>
                                          <p:attrName>ppt_x</p:attrName>
                                        </p:attrNameLst>
                                      </p:cBhvr>
                                      <p:tavLst>
                                        <p:tav tm="0">
                                          <p:val>
                                            <p:strVal val="#ppt_x"/>
                                          </p:val>
                                        </p:tav>
                                        <p:tav tm="100000">
                                          <p:val>
                                            <p:strVal val="#ppt_x"/>
                                          </p:val>
                                        </p:tav>
                                      </p:tavLst>
                                    </p:anim>
                                    <p:anim calcmode="lin" valueType="num">
                                      <p:cBhvr additive="base">
                                        <p:cTn id="18" dur="500" fill="hold"/>
                                        <p:tgtEl>
                                          <p:spTgt spid="18228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82283"/>
                                        </p:tgtEl>
                                        <p:attrNameLst>
                                          <p:attrName>style.visibility</p:attrName>
                                        </p:attrNameLst>
                                      </p:cBhvr>
                                      <p:to>
                                        <p:strVal val="visible"/>
                                      </p:to>
                                    </p:set>
                                    <p:anim calcmode="lin" valueType="num">
                                      <p:cBhvr additive="base">
                                        <p:cTn id="23" dur="500" fill="hold"/>
                                        <p:tgtEl>
                                          <p:spTgt spid="182283"/>
                                        </p:tgtEl>
                                        <p:attrNameLst>
                                          <p:attrName>ppt_x</p:attrName>
                                        </p:attrNameLst>
                                      </p:cBhvr>
                                      <p:tavLst>
                                        <p:tav tm="0">
                                          <p:val>
                                            <p:strVal val="#ppt_x"/>
                                          </p:val>
                                        </p:tav>
                                        <p:tav tm="100000">
                                          <p:val>
                                            <p:strVal val="#ppt_x"/>
                                          </p:val>
                                        </p:tav>
                                      </p:tavLst>
                                    </p:anim>
                                    <p:anim calcmode="lin" valueType="num">
                                      <p:cBhvr additive="base">
                                        <p:cTn id="24" dur="500" fill="hold"/>
                                        <p:tgtEl>
                                          <p:spTgt spid="182283"/>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5" presetClass="entr" presetSubtype="10" fill="hold" nodeType="clickEffect">
                                  <p:stCondLst>
                                    <p:cond delay="0"/>
                                  </p:stCondLst>
                                  <p:childTnLst>
                                    <p:set>
                                      <p:cBhvr>
                                        <p:cTn id="28" dur="1" fill="hold">
                                          <p:stCondLst>
                                            <p:cond delay="0"/>
                                          </p:stCondLst>
                                        </p:cTn>
                                        <p:tgtEl>
                                          <p:spTgt spid="2"/>
                                        </p:tgtEl>
                                        <p:attrNameLst>
                                          <p:attrName>style.visibility</p:attrName>
                                        </p:attrNameLst>
                                      </p:cBhvr>
                                      <p:to>
                                        <p:strVal val="visible"/>
                                      </p:to>
                                    </p:set>
                                    <p:animEffect transition="in" filter="checkerboard(across)">
                                      <p:cBhvr>
                                        <p:cTn id="29" dur="500"/>
                                        <p:tgtEl>
                                          <p:spTgt spid="2"/>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 presetClass="entr" presetSubtype="4"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 calcmode="lin" valueType="num">
                                      <p:cBhvr additive="base">
                                        <p:cTn id="34" dur="500" fill="hold"/>
                                        <p:tgtEl>
                                          <p:spTgt spid="3"/>
                                        </p:tgtEl>
                                        <p:attrNameLst>
                                          <p:attrName>ppt_x</p:attrName>
                                        </p:attrNameLst>
                                      </p:cBhvr>
                                      <p:tavLst>
                                        <p:tav tm="0">
                                          <p:val>
                                            <p:strVal val="#ppt_x"/>
                                          </p:val>
                                        </p:tav>
                                        <p:tav tm="100000">
                                          <p:val>
                                            <p:strVal val="#ppt_x"/>
                                          </p:val>
                                        </p:tav>
                                      </p:tavLst>
                                    </p:anim>
                                    <p:anim calcmode="lin" valueType="num">
                                      <p:cBhvr additive="base">
                                        <p:cTn id="3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D940E02C-A8B0-41DA-8FFD-ECB1B45BD344}" type="slidenum">
              <a:rPr lang="ar-SA" altLang="en-US" sz="1400" smtClean="0">
                <a:solidFill>
                  <a:schemeClr val="tx1"/>
                </a:solidFill>
                <a:cs typeface="Times New Roman" pitchFamily="18" charset="0"/>
              </a:rPr>
              <a:pPr/>
              <a:t>4</a:t>
            </a:fld>
            <a:endParaRPr lang="en-US" altLang="en-US" sz="1400" smtClean="0">
              <a:solidFill>
                <a:schemeClr val="tx1"/>
              </a:solidFill>
              <a:cs typeface="Times New Roman" pitchFamily="18" charset="0"/>
            </a:endParaRPr>
          </a:p>
        </p:txBody>
      </p:sp>
      <p:sp>
        <p:nvSpPr>
          <p:cNvPr id="195588" name="Rectangle 4"/>
          <p:cNvSpPr>
            <a:spLocks noChangeArrowheads="1"/>
          </p:cNvSpPr>
          <p:nvPr/>
        </p:nvSpPr>
        <p:spPr bwMode="auto">
          <a:xfrm>
            <a:off x="755650" y="1989138"/>
            <a:ext cx="7345363" cy="1200150"/>
          </a:xfrm>
          <a:prstGeom prst="rect">
            <a:avLst/>
          </a:prstGeom>
          <a:noFill/>
          <a:ln w="9525" algn="ctr">
            <a:noFill/>
            <a:miter lim="800000"/>
            <a:headEnd/>
            <a:tailEnd/>
          </a:ln>
          <a:effectLst/>
        </p:spPr>
        <p:txBody>
          <a:bodyPr>
            <a:spAutoFit/>
          </a:bodyPr>
          <a:lstStyle/>
          <a:p>
            <a:pPr algn="ctr" eaLnBrk="1" hangingPunct="1">
              <a:defRPr/>
            </a:pPr>
            <a:r>
              <a:rPr lang="fa-IR" sz="7200" b="1" dirty="0">
                <a:solidFill>
                  <a:srgbClr val="FF9966"/>
                </a:solidFill>
                <a:effectLst>
                  <a:outerShdw blurRad="38100" dist="38100" dir="2700000" algn="tl">
                    <a:srgbClr val="000000">
                      <a:alpha val="43137"/>
                    </a:srgbClr>
                  </a:outerShdw>
                </a:effectLst>
              </a:rPr>
              <a:t>روش هاي انرژي</a:t>
            </a:r>
            <a:endParaRPr lang="en-US" sz="7200" b="1" dirty="0">
              <a:solidFill>
                <a:srgbClr val="FF9966"/>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195588">
                                            <p:txEl>
                                              <p:pRg st="0" end="0"/>
                                            </p:txEl>
                                          </p:spTgt>
                                        </p:tgtEl>
                                        <p:attrNameLst>
                                          <p:attrName>style.visibility</p:attrName>
                                        </p:attrNameLst>
                                      </p:cBhvr>
                                      <p:to>
                                        <p:strVal val="visible"/>
                                      </p:to>
                                    </p:set>
                                    <p:anim calcmode="lin" valueType="num">
                                      <p:cBhvr>
                                        <p:cTn id="7" dur="1000" fill="hold"/>
                                        <p:tgtEl>
                                          <p:spTgt spid="195588">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195588">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19558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8336753E-09D1-45B3-8CEE-D7D411574AA7}" type="slidenum">
              <a:rPr lang="ar-SA" altLang="en-US" sz="1400" smtClean="0">
                <a:solidFill>
                  <a:schemeClr val="tx1"/>
                </a:solidFill>
                <a:cs typeface="Times New Roman" pitchFamily="18" charset="0"/>
              </a:rPr>
              <a:pPr/>
              <a:t>40</a:t>
            </a:fld>
            <a:endParaRPr lang="en-US" altLang="en-US" sz="1400" smtClean="0">
              <a:solidFill>
                <a:schemeClr val="tx1"/>
              </a:solidFill>
              <a:cs typeface="Times New Roman" pitchFamily="18" charset="0"/>
            </a:endParaRPr>
          </a:p>
        </p:txBody>
      </p:sp>
      <p:sp>
        <p:nvSpPr>
          <p:cNvPr id="58371"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58372"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58373" name="Rectangle 8"/>
          <p:cNvSpPr>
            <a:spLocks noChangeArrowheads="1"/>
          </p:cNvSpPr>
          <p:nvPr/>
        </p:nvSpPr>
        <p:spPr bwMode="auto">
          <a:xfrm>
            <a:off x="0" y="31956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8374" name="Rectangle 9"/>
          <p:cNvSpPr>
            <a:spLocks noChangeArrowheads="1"/>
          </p:cNvSpPr>
          <p:nvPr/>
        </p:nvSpPr>
        <p:spPr bwMode="auto">
          <a:xfrm>
            <a:off x="0" y="36623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8375" name="Rectangle 12"/>
          <p:cNvSpPr>
            <a:spLocks noChangeArrowheads="1"/>
          </p:cNvSpPr>
          <p:nvPr/>
        </p:nvSpPr>
        <p:spPr bwMode="auto">
          <a:xfrm>
            <a:off x="0" y="31956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2283" name="Object 11"/>
          <p:cNvGraphicFramePr>
            <a:graphicFrameLocks noChangeAspect="1"/>
          </p:cNvGraphicFramePr>
          <p:nvPr/>
        </p:nvGraphicFramePr>
        <p:xfrm>
          <a:off x="2911475" y="1928813"/>
          <a:ext cx="3195638" cy="993775"/>
        </p:xfrm>
        <a:graphic>
          <a:graphicData uri="http://schemas.openxmlformats.org/presentationml/2006/ole">
            <p:oleObj spid="_x0000_s34818" name="Equation" r:id="rId3" imgW="1498600" imgH="469900" progId="">
              <p:embed/>
            </p:oleObj>
          </a:graphicData>
        </a:graphic>
      </p:graphicFrame>
      <p:sp>
        <p:nvSpPr>
          <p:cNvPr id="58377" name="Rectangle 13"/>
          <p:cNvSpPr>
            <a:spLocks noChangeArrowheads="1"/>
          </p:cNvSpPr>
          <p:nvPr/>
        </p:nvSpPr>
        <p:spPr bwMode="auto">
          <a:xfrm>
            <a:off x="0" y="36623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82286" name="Rectangle 14"/>
          <p:cNvSpPr>
            <a:spLocks noChangeArrowheads="1"/>
          </p:cNvSpPr>
          <p:nvPr/>
        </p:nvSpPr>
        <p:spPr bwMode="auto">
          <a:xfrm>
            <a:off x="4892675" y="4686300"/>
            <a:ext cx="4251325" cy="457200"/>
          </a:xfrm>
          <a:prstGeom prst="rect">
            <a:avLst/>
          </a:prstGeom>
          <a:noFill/>
          <a:ln w="9525" algn="ctr">
            <a:noFill/>
            <a:miter lim="800000"/>
            <a:headEnd/>
            <a:tailEnd/>
          </a:ln>
        </p:spPr>
        <p:txBody>
          <a:bodyPr wrap="none" anchor="ctr">
            <a:spAutoFit/>
          </a:bodyPr>
          <a:lstStyle/>
          <a:p>
            <a:pPr algn="justLow" rtl="1"/>
            <a:r>
              <a:rPr lang="fa-IR" altLang="en-US"/>
              <a:t>بنابراين مي توان قضيه زير را بيان نمود:</a:t>
            </a:r>
          </a:p>
        </p:txBody>
      </p:sp>
      <p:grpSp>
        <p:nvGrpSpPr>
          <p:cNvPr id="2" name="Group 21"/>
          <p:cNvGrpSpPr>
            <a:grpSpLocks/>
          </p:cNvGrpSpPr>
          <p:nvPr/>
        </p:nvGrpSpPr>
        <p:grpSpPr bwMode="auto">
          <a:xfrm>
            <a:off x="0" y="1000125"/>
            <a:ext cx="9144000" cy="1000125"/>
            <a:chOff x="0" y="1000108"/>
            <a:chExt cx="9144000" cy="1000132"/>
          </a:xfrm>
        </p:grpSpPr>
        <p:sp>
          <p:nvSpPr>
            <p:cNvPr id="58384" name="Rectangle 10"/>
            <p:cNvSpPr>
              <a:spLocks noChangeArrowheads="1"/>
            </p:cNvSpPr>
            <p:nvPr/>
          </p:nvSpPr>
          <p:spPr bwMode="auto">
            <a:xfrm>
              <a:off x="0" y="1071546"/>
              <a:ext cx="9144000" cy="830997"/>
            </a:xfrm>
            <a:prstGeom prst="rect">
              <a:avLst/>
            </a:prstGeom>
            <a:noFill/>
            <a:ln w="9525" algn="ctr">
              <a:noFill/>
              <a:miter lim="800000"/>
              <a:headEnd/>
              <a:tailEnd/>
            </a:ln>
          </p:spPr>
          <p:txBody>
            <a:bodyPr anchor="ctr">
              <a:spAutoFit/>
            </a:bodyPr>
            <a:lstStyle/>
            <a:p>
              <a:pPr algn="justLow" rtl="1"/>
              <a:r>
                <a:rPr lang="fa-IR" altLang="en-US"/>
                <a:t>هرگاه                همواره مثبت باشد، در نتیجه                    نیز همواره مثبت خواهد بود. بنابراین اگر                مثبت باشد، نتیجه می گیریم که عبارت زیر همواره مثبت خواهد بود:</a:t>
              </a:r>
            </a:p>
          </p:txBody>
        </p:sp>
        <p:graphicFrame>
          <p:nvGraphicFramePr>
            <p:cNvPr id="58385" name="Object 16"/>
            <p:cNvGraphicFramePr>
              <a:graphicFrameLocks noChangeAspect="1"/>
            </p:cNvGraphicFramePr>
            <p:nvPr/>
          </p:nvGraphicFramePr>
          <p:xfrm>
            <a:off x="6877074" y="1500175"/>
            <a:ext cx="1123950" cy="500065"/>
          </p:xfrm>
          <a:graphic>
            <a:graphicData uri="http://schemas.openxmlformats.org/presentationml/2006/ole">
              <p:oleObj spid="_x0000_s34820" name="Equation" r:id="rId4" imgW="622030" imgH="279279" progId="">
                <p:embed/>
              </p:oleObj>
            </a:graphicData>
          </a:graphic>
        </p:graphicFrame>
        <p:graphicFrame>
          <p:nvGraphicFramePr>
            <p:cNvPr id="58386" name="Object 17"/>
            <p:cNvGraphicFramePr>
              <a:graphicFrameLocks noChangeAspect="1"/>
            </p:cNvGraphicFramePr>
            <p:nvPr/>
          </p:nvGraphicFramePr>
          <p:xfrm>
            <a:off x="3071802" y="1000108"/>
            <a:ext cx="1284287" cy="571504"/>
          </p:xfrm>
          <a:graphic>
            <a:graphicData uri="http://schemas.openxmlformats.org/presentationml/2006/ole">
              <p:oleObj spid="_x0000_s34821" name="Equation" r:id="rId5" imgW="622030" imgH="279279" progId="">
                <p:embed/>
              </p:oleObj>
            </a:graphicData>
          </a:graphic>
        </p:graphicFrame>
        <p:graphicFrame>
          <p:nvGraphicFramePr>
            <p:cNvPr id="58387" name="Object 18"/>
            <p:cNvGraphicFramePr>
              <a:graphicFrameLocks noChangeAspect="1"/>
            </p:cNvGraphicFramePr>
            <p:nvPr/>
          </p:nvGraphicFramePr>
          <p:xfrm>
            <a:off x="7408863" y="1000108"/>
            <a:ext cx="846137" cy="428628"/>
          </p:xfrm>
          <a:graphic>
            <a:graphicData uri="http://schemas.openxmlformats.org/presentationml/2006/ole">
              <p:oleObj spid="_x0000_s34822" name="Equation" r:id="rId6" imgW="545863" imgH="279279" progId="">
                <p:embed/>
              </p:oleObj>
            </a:graphicData>
          </a:graphic>
        </p:graphicFrame>
      </p:grpSp>
      <p:grpSp>
        <p:nvGrpSpPr>
          <p:cNvPr id="3" name="Group 18"/>
          <p:cNvGrpSpPr>
            <a:grpSpLocks/>
          </p:cNvGrpSpPr>
          <p:nvPr/>
        </p:nvGrpSpPr>
        <p:grpSpPr bwMode="auto">
          <a:xfrm>
            <a:off x="0" y="3071813"/>
            <a:ext cx="9144000" cy="1570037"/>
            <a:chOff x="0" y="3071813"/>
            <a:chExt cx="9144000" cy="1569660"/>
          </a:xfrm>
        </p:grpSpPr>
        <p:sp>
          <p:nvSpPr>
            <p:cNvPr id="58382" name="Rectangle 6"/>
            <p:cNvSpPr>
              <a:spLocks noChangeArrowheads="1"/>
            </p:cNvSpPr>
            <p:nvPr/>
          </p:nvSpPr>
          <p:spPr bwMode="auto">
            <a:xfrm>
              <a:off x="0" y="3071813"/>
              <a:ext cx="9144000" cy="1569660"/>
            </a:xfrm>
            <a:prstGeom prst="rect">
              <a:avLst/>
            </a:prstGeom>
            <a:noFill/>
            <a:ln w="9525" algn="ctr">
              <a:noFill/>
              <a:miter lim="800000"/>
              <a:headEnd/>
              <a:tailEnd/>
            </a:ln>
          </p:spPr>
          <p:txBody>
            <a:bodyPr anchor="ctr">
              <a:spAutoFit/>
            </a:bodyPr>
            <a:lstStyle/>
            <a:p>
              <a:pPr algn="justLow" rtl="1"/>
              <a:r>
                <a:rPr lang="fa-IR" altLang="en-US"/>
                <a:t>بنابراین        نیز همواره مثبت خواهد بود. به عبارت دیگر در می یابیم که انرژی پتانسیل مکمل کلی وضعیت مجاور تعادل نسبت به انرژی پتانسیل مکمل کلی وضعیت تعادل افزون تر است و در نتیجه می توان اظهار داشت که در وضعیت تعادل، انرژی پتانسیل مکمل کلی در حداقل مقدار خودش است.</a:t>
              </a:r>
            </a:p>
          </p:txBody>
        </p:sp>
        <p:graphicFrame>
          <p:nvGraphicFramePr>
            <p:cNvPr id="58383" name="Object 6"/>
            <p:cNvGraphicFramePr>
              <a:graphicFrameLocks noChangeAspect="1"/>
            </p:cNvGraphicFramePr>
            <p:nvPr/>
          </p:nvGraphicFramePr>
          <p:xfrm>
            <a:off x="7786710" y="3143248"/>
            <a:ext cx="557212" cy="347662"/>
          </p:xfrm>
          <a:graphic>
            <a:graphicData uri="http://schemas.openxmlformats.org/presentationml/2006/ole">
              <p:oleObj spid="_x0000_s34819" name="Equation" r:id="rId7" imgW="304668" imgH="190417" progId="">
                <p:embed/>
              </p:oleObj>
            </a:graphicData>
          </a:graphic>
        </p:graphicFrame>
      </p:grpSp>
      <p:sp>
        <p:nvSpPr>
          <p:cNvPr id="20" name="Text Box 16"/>
          <p:cNvSpPr txBox="1">
            <a:spLocks noChangeArrowheads="1"/>
          </p:cNvSpPr>
          <p:nvPr/>
        </p:nvSpPr>
        <p:spPr bwMode="auto">
          <a:xfrm>
            <a:off x="142875" y="5229225"/>
            <a:ext cx="8497888" cy="1200150"/>
          </a:xfrm>
          <a:prstGeom prst="rect">
            <a:avLst/>
          </a:prstGeom>
          <a:noFill/>
          <a:ln w="9525" algn="ctr">
            <a:noFill/>
            <a:miter lim="800000"/>
            <a:headEnd/>
            <a:tailEnd/>
          </a:ln>
        </p:spPr>
        <p:txBody>
          <a:bodyPr>
            <a:spAutoFit/>
          </a:bodyPr>
          <a:lstStyle/>
          <a:p>
            <a:pPr algn="r" eaLnBrk="1" hangingPunct="1"/>
            <a:r>
              <a:rPr lang="fa-IR" altLang="en-US">
                <a:solidFill>
                  <a:srgbClr val="FFFF00"/>
                </a:solidFill>
              </a:rPr>
              <a:t>در بين تمام سيستم هاي مجاز تنش كه شرايط تعادل و شرايط مرزي نیرویی را ارضاء مي كنند، تنها سيستم حقيقي تنش (یعنی سیستمی که شرایط سازگاری را ارضا می کند)، منجر به حداقل شدن انرژي پتانسيل مكمل كلي مي شود</a:t>
            </a:r>
            <a:r>
              <a:rPr lang="fa-IR" altLang="en-US"/>
              <a:t>.</a:t>
            </a:r>
            <a:endParaRPr lang="en-US"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82283"/>
                                        </p:tgtEl>
                                        <p:attrNameLst>
                                          <p:attrName>style.visibility</p:attrName>
                                        </p:attrNameLst>
                                      </p:cBhvr>
                                      <p:to>
                                        <p:strVal val="visible"/>
                                      </p:to>
                                    </p:set>
                                    <p:anim calcmode="lin" valueType="num">
                                      <p:cBhvr additive="base">
                                        <p:cTn id="12" dur="500" fill="hold"/>
                                        <p:tgtEl>
                                          <p:spTgt spid="182283"/>
                                        </p:tgtEl>
                                        <p:attrNameLst>
                                          <p:attrName>ppt_x</p:attrName>
                                        </p:attrNameLst>
                                      </p:cBhvr>
                                      <p:tavLst>
                                        <p:tav tm="0">
                                          <p:val>
                                            <p:strVal val="#ppt_x"/>
                                          </p:val>
                                        </p:tav>
                                        <p:tav tm="100000">
                                          <p:val>
                                            <p:strVal val="#ppt_x"/>
                                          </p:val>
                                        </p:tav>
                                      </p:tavLst>
                                    </p:anim>
                                    <p:anim calcmode="lin" valueType="num">
                                      <p:cBhvr additive="base">
                                        <p:cTn id="13" dur="500" fill="hold"/>
                                        <p:tgtEl>
                                          <p:spTgt spid="182283"/>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checkerboard(across)">
                                      <p:cBhvr>
                                        <p:cTn id="18" dur="500"/>
                                        <p:tgtEl>
                                          <p:spTgt spid="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82286"/>
                                        </p:tgtEl>
                                        <p:attrNameLst>
                                          <p:attrName>style.visibility</p:attrName>
                                        </p:attrNameLst>
                                      </p:cBhvr>
                                      <p:to>
                                        <p:strVal val="visible"/>
                                      </p:to>
                                    </p:set>
                                    <p:anim calcmode="lin" valueType="num">
                                      <p:cBhvr additive="base">
                                        <p:cTn id="23" dur="500" fill="hold"/>
                                        <p:tgtEl>
                                          <p:spTgt spid="182286"/>
                                        </p:tgtEl>
                                        <p:attrNameLst>
                                          <p:attrName>ppt_x</p:attrName>
                                        </p:attrNameLst>
                                      </p:cBhvr>
                                      <p:tavLst>
                                        <p:tav tm="0">
                                          <p:val>
                                            <p:strVal val="#ppt_x"/>
                                          </p:val>
                                        </p:tav>
                                        <p:tav tm="100000">
                                          <p:val>
                                            <p:strVal val="#ppt_x"/>
                                          </p:val>
                                        </p:tav>
                                      </p:tavLst>
                                    </p:anim>
                                    <p:anim calcmode="lin" valueType="num">
                                      <p:cBhvr additive="base">
                                        <p:cTn id="24" dur="500" fill="hold"/>
                                        <p:tgtEl>
                                          <p:spTgt spid="182286"/>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additive="base">
                                        <p:cTn id="29" dur="500" fill="hold"/>
                                        <p:tgtEl>
                                          <p:spTgt spid="20"/>
                                        </p:tgtEl>
                                        <p:attrNameLst>
                                          <p:attrName>ppt_x</p:attrName>
                                        </p:attrNameLst>
                                      </p:cBhvr>
                                      <p:tavLst>
                                        <p:tav tm="0">
                                          <p:val>
                                            <p:strVal val="#ppt_x"/>
                                          </p:val>
                                        </p:tav>
                                        <p:tav tm="100000">
                                          <p:val>
                                            <p:strVal val="#ppt_x"/>
                                          </p:val>
                                        </p:tav>
                                      </p:tavLst>
                                    </p:anim>
                                    <p:anim calcmode="lin" valueType="num">
                                      <p:cBhvr additive="base">
                                        <p:cTn id="3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2286" grpId="0"/>
      <p:bldP spid="2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D00F1494-70E4-497F-896C-708B557AEE53}" type="slidenum">
              <a:rPr lang="ar-SA" altLang="en-US" sz="1400" smtClean="0">
                <a:solidFill>
                  <a:schemeClr val="tx1"/>
                </a:solidFill>
                <a:cs typeface="Times New Roman" pitchFamily="18" charset="0"/>
              </a:rPr>
              <a:pPr/>
              <a:t>41</a:t>
            </a:fld>
            <a:endParaRPr lang="en-US" altLang="en-US" sz="1400" smtClean="0">
              <a:solidFill>
                <a:schemeClr val="tx1"/>
              </a:solidFill>
              <a:cs typeface="Times New Roman" pitchFamily="18" charset="0"/>
            </a:endParaRPr>
          </a:p>
        </p:txBody>
      </p:sp>
      <p:sp>
        <p:nvSpPr>
          <p:cNvPr id="59395"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59396"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83302" name="Rectangle 6"/>
          <p:cNvSpPr>
            <a:spLocks noChangeArrowheads="1"/>
          </p:cNvSpPr>
          <p:nvPr/>
        </p:nvSpPr>
        <p:spPr bwMode="auto">
          <a:xfrm>
            <a:off x="5992813" y="928688"/>
            <a:ext cx="2776537" cy="523875"/>
          </a:xfrm>
          <a:prstGeom prst="rect">
            <a:avLst/>
          </a:prstGeom>
          <a:noFill/>
          <a:ln w="9525" algn="ctr">
            <a:noFill/>
            <a:miter lim="800000"/>
            <a:headEnd/>
            <a:tailEnd/>
          </a:ln>
        </p:spPr>
        <p:txBody>
          <a:bodyPr wrap="none" anchor="ctr">
            <a:spAutoFit/>
          </a:bodyPr>
          <a:lstStyle/>
          <a:p>
            <a:pPr algn="justLow" rtl="1"/>
            <a:r>
              <a:rPr lang="fa-IR" altLang="en-US" sz="2800">
                <a:solidFill>
                  <a:srgbClr val="FFFF66"/>
                </a:solidFill>
              </a:rPr>
              <a:t>8) قضيه دوم كاستيليانو</a:t>
            </a:r>
          </a:p>
        </p:txBody>
      </p:sp>
      <p:sp>
        <p:nvSpPr>
          <p:cNvPr id="59398" name="Rectangle 9"/>
          <p:cNvSpPr>
            <a:spLocks noChangeArrowheads="1"/>
          </p:cNvSpPr>
          <p:nvPr/>
        </p:nvSpPr>
        <p:spPr bwMode="auto">
          <a:xfrm>
            <a:off x="0" y="32004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3304" name="Object 8"/>
          <p:cNvGraphicFramePr>
            <a:graphicFrameLocks noChangeAspect="1"/>
          </p:cNvGraphicFramePr>
          <p:nvPr/>
        </p:nvGraphicFramePr>
        <p:xfrm>
          <a:off x="4071938" y="2143125"/>
          <a:ext cx="1385887" cy="1054100"/>
        </p:xfrm>
        <a:graphic>
          <a:graphicData uri="http://schemas.openxmlformats.org/presentationml/2006/ole">
            <p:oleObj spid="_x0000_s35842" name="Equation" r:id="rId3" imgW="647419" imgH="495085" progId="">
              <p:embed/>
            </p:oleObj>
          </a:graphicData>
        </a:graphic>
      </p:graphicFrame>
      <p:sp>
        <p:nvSpPr>
          <p:cNvPr id="59400" name="Rectangle 10"/>
          <p:cNvSpPr>
            <a:spLocks noChangeArrowheads="1"/>
          </p:cNvSpPr>
          <p:nvPr/>
        </p:nvSpPr>
        <p:spPr bwMode="auto">
          <a:xfrm>
            <a:off x="0" y="36576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9401" name="Rectangle 15"/>
          <p:cNvSpPr>
            <a:spLocks noChangeArrowheads="1"/>
          </p:cNvSpPr>
          <p:nvPr/>
        </p:nvSpPr>
        <p:spPr bwMode="auto">
          <a:xfrm>
            <a:off x="0" y="3314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9402" name="Rectangle 16"/>
          <p:cNvSpPr>
            <a:spLocks noChangeArrowheads="1"/>
          </p:cNvSpPr>
          <p:nvPr/>
        </p:nvSpPr>
        <p:spPr bwMode="auto">
          <a:xfrm>
            <a:off x="0" y="3543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9403" name="Rectangle 18"/>
          <p:cNvSpPr>
            <a:spLocks noChangeArrowheads="1"/>
          </p:cNvSpPr>
          <p:nvPr/>
        </p:nvSpPr>
        <p:spPr bwMode="auto">
          <a:xfrm>
            <a:off x="0" y="32146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9404" name="Rectangle 19"/>
          <p:cNvSpPr>
            <a:spLocks noChangeArrowheads="1"/>
          </p:cNvSpPr>
          <p:nvPr/>
        </p:nvSpPr>
        <p:spPr bwMode="auto">
          <a:xfrm>
            <a:off x="0" y="36433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9405" name="Rectangle 21"/>
          <p:cNvSpPr>
            <a:spLocks noChangeArrowheads="1"/>
          </p:cNvSpPr>
          <p:nvPr/>
        </p:nvSpPr>
        <p:spPr bwMode="auto">
          <a:xfrm>
            <a:off x="0" y="32146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59406" name="Rectangle 22"/>
          <p:cNvSpPr>
            <a:spLocks noChangeArrowheads="1"/>
          </p:cNvSpPr>
          <p:nvPr/>
        </p:nvSpPr>
        <p:spPr bwMode="auto">
          <a:xfrm>
            <a:off x="0" y="36433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2" name="Rectangle 11"/>
          <p:cNvSpPr>
            <a:spLocks noChangeArrowheads="1"/>
          </p:cNvSpPr>
          <p:nvPr/>
        </p:nvSpPr>
        <p:spPr bwMode="auto">
          <a:xfrm>
            <a:off x="4357688" y="3214688"/>
            <a:ext cx="4556125" cy="461962"/>
          </a:xfrm>
          <a:prstGeom prst="rect">
            <a:avLst/>
          </a:prstGeom>
          <a:noFill/>
          <a:ln w="9525" algn="ctr">
            <a:noFill/>
            <a:miter lim="800000"/>
            <a:headEnd/>
            <a:tailEnd/>
          </a:ln>
        </p:spPr>
        <p:txBody>
          <a:bodyPr wrap="none" anchor="ctr">
            <a:spAutoFit/>
          </a:bodyPr>
          <a:lstStyle/>
          <a:p>
            <a:pPr algn="justLow" rtl="1"/>
            <a:r>
              <a:rPr lang="fa-IR" altLang="en-US"/>
              <a:t>معادله فوق به صورت قضیه زیر بیان می شود:</a:t>
            </a:r>
          </a:p>
        </p:txBody>
      </p:sp>
      <p:grpSp>
        <p:nvGrpSpPr>
          <p:cNvPr id="2" name="Group 19"/>
          <p:cNvGrpSpPr>
            <a:grpSpLocks/>
          </p:cNvGrpSpPr>
          <p:nvPr/>
        </p:nvGrpSpPr>
        <p:grpSpPr bwMode="auto">
          <a:xfrm>
            <a:off x="285750" y="1357313"/>
            <a:ext cx="8582025" cy="1200150"/>
            <a:chOff x="285750" y="1785938"/>
            <a:chExt cx="8582025" cy="1200150"/>
          </a:xfrm>
        </p:grpSpPr>
        <p:sp>
          <p:nvSpPr>
            <p:cNvPr id="59416" name="Rectangle 7"/>
            <p:cNvSpPr>
              <a:spLocks noChangeArrowheads="1"/>
            </p:cNvSpPr>
            <p:nvPr/>
          </p:nvSpPr>
          <p:spPr bwMode="auto">
            <a:xfrm rot="10800000" flipV="1">
              <a:off x="285750" y="1785938"/>
              <a:ext cx="8582025" cy="1200150"/>
            </a:xfrm>
            <a:prstGeom prst="rect">
              <a:avLst/>
            </a:prstGeom>
            <a:noFill/>
            <a:ln w="9525" algn="ctr">
              <a:noFill/>
              <a:miter lim="800000"/>
              <a:headEnd/>
              <a:tailEnd/>
            </a:ln>
          </p:spPr>
          <p:txBody>
            <a:bodyPr anchor="ctr">
              <a:spAutoFit/>
            </a:bodyPr>
            <a:lstStyle/>
            <a:p>
              <a:pPr algn="just" rtl="1"/>
              <a:r>
                <a:rPr lang="fa-IR" altLang="en-US"/>
                <a:t>پیش از این نشان دادیم که هرگاه برای یک سیستم ارتجاعی، تابعک انرژی ارتجاعي مکمل داخلی </a:t>
              </a:r>
              <a:r>
                <a:rPr lang="en-US" altLang="en-US"/>
                <a:t>    </a:t>
              </a:r>
              <a:r>
                <a:rPr lang="fa-IR" altLang="en-US"/>
                <a:t>وجود داشته باشد، مولفه های کرنش با مشتق گیری از این تابعک به شکل زیر حاصل می گردد:</a:t>
              </a:r>
            </a:p>
          </p:txBody>
        </p:sp>
        <p:graphicFrame>
          <p:nvGraphicFramePr>
            <p:cNvPr id="59417" name="Object 3"/>
            <p:cNvGraphicFramePr>
              <a:graphicFrameLocks noChangeAspect="1"/>
            </p:cNvGraphicFramePr>
            <p:nvPr/>
          </p:nvGraphicFramePr>
          <p:xfrm>
            <a:off x="7786711" y="2180231"/>
            <a:ext cx="357190" cy="397696"/>
          </p:xfrm>
          <a:graphic>
            <a:graphicData uri="http://schemas.openxmlformats.org/presentationml/2006/ole">
              <p:oleObj spid="_x0000_s35846" name="Equation" r:id="rId4" imgW="215713" imgH="241091" progId="">
                <p:embed/>
              </p:oleObj>
            </a:graphicData>
          </a:graphic>
        </p:graphicFrame>
      </p:grpSp>
      <p:grpSp>
        <p:nvGrpSpPr>
          <p:cNvPr id="4" name="Group 25"/>
          <p:cNvGrpSpPr>
            <a:grpSpLocks/>
          </p:cNvGrpSpPr>
          <p:nvPr/>
        </p:nvGrpSpPr>
        <p:grpSpPr bwMode="auto">
          <a:xfrm>
            <a:off x="285750" y="3643313"/>
            <a:ext cx="8582025" cy="884237"/>
            <a:chOff x="285720" y="3643314"/>
            <a:chExt cx="8582025" cy="884238"/>
          </a:xfrm>
        </p:grpSpPr>
        <p:sp>
          <p:nvSpPr>
            <p:cNvPr id="59414" name="Rectangle 7"/>
            <p:cNvSpPr>
              <a:spLocks noChangeArrowheads="1"/>
            </p:cNvSpPr>
            <p:nvPr/>
          </p:nvSpPr>
          <p:spPr bwMode="auto">
            <a:xfrm rot="10800000" flipV="1">
              <a:off x="285720" y="3643314"/>
              <a:ext cx="8582025" cy="884238"/>
            </a:xfrm>
            <a:prstGeom prst="rect">
              <a:avLst/>
            </a:prstGeom>
            <a:noFill/>
            <a:ln w="9525" algn="ctr">
              <a:noFill/>
              <a:miter lim="800000"/>
              <a:headEnd/>
              <a:tailEnd/>
            </a:ln>
          </p:spPr>
          <p:txBody>
            <a:bodyPr anchor="ctr">
              <a:spAutoFit/>
            </a:bodyPr>
            <a:lstStyle/>
            <a:p>
              <a:pPr algn="just" rtl="1"/>
              <a:r>
                <a:rPr lang="fa-IR" altLang="en-US" sz="2800">
                  <a:solidFill>
                    <a:srgbClr val="CC3300"/>
                  </a:solidFill>
                </a:rPr>
                <a:t>قضيه</a:t>
              </a:r>
              <a:r>
                <a:rPr lang="fa-IR" altLang="en-US">
                  <a:solidFill>
                    <a:srgbClr val="CC3300"/>
                  </a:solidFill>
                </a:rPr>
                <a:t>:</a:t>
              </a:r>
              <a:r>
                <a:rPr lang="fa-IR" altLang="en-US"/>
                <a:t> مشتق تابعك چگالي انرژي ارتجاعي مکمل </a:t>
              </a:r>
              <a:r>
                <a:rPr lang="en-US" altLang="en-US"/>
                <a:t>      </a:t>
              </a:r>
              <a:r>
                <a:rPr lang="fa-IR" altLang="en-US"/>
                <a:t>نسبت به هريك از مؤلفه هاي تنش آن، مساوي با مؤلفه کرنش هم نام آن مؤلفه تنش است.</a:t>
              </a:r>
            </a:p>
          </p:txBody>
        </p:sp>
        <p:graphicFrame>
          <p:nvGraphicFramePr>
            <p:cNvPr id="59415" name="Object 4"/>
            <p:cNvGraphicFramePr>
              <a:graphicFrameLocks noChangeAspect="1"/>
            </p:cNvGraphicFramePr>
            <p:nvPr/>
          </p:nvGraphicFramePr>
          <p:xfrm>
            <a:off x="3786182" y="3714752"/>
            <a:ext cx="390525" cy="434811"/>
          </p:xfrm>
          <a:graphic>
            <a:graphicData uri="http://schemas.openxmlformats.org/presentationml/2006/ole">
              <p:oleObj spid="_x0000_s35845" name="Equation" r:id="rId5" imgW="215713" imgH="241091" progId="">
                <p:embed/>
              </p:oleObj>
            </a:graphicData>
          </a:graphic>
        </p:graphicFrame>
      </p:grpSp>
      <p:sp>
        <p:nvSpPr>
          <p:cNvPr id="27" name="Rectangle 11"/>
          <p:cNvSpPr>
            <a:spLocks noChangeArrowheads="1"/>
          </p:cNvSpPr>
          <p:nvPr/>
        </p:nvSpPr>
        <p:spPr bwMode="auto">
          <a:xfrm>
            <a:off x="1500188" y="4572000"/>
            <a:ext cx="7480300" cy="461963"/>
          </a:xfrm>
          <a:prstGeom prst="rect">
            <a:avLst/>
          </a:prstGeom>
          <a:noFill/>
          <a:ln w="9525" algn="ctr">
            <a:noFill/>
            <a:miter lim="800000"/>
            <a:headEnd/>
            <a:tailEnd/>
          </a:ln>
        </p:spPr>
        <p:txBody>
          <a:bodyPr wrap="none" anchor="ctr">
            <a:spAutoFit/>
          </a:bodyPr>
          <a:lstStyle/>
          <a:p>
            <a:pPr algn="justLow" rtl="1"/>
            <a:r>
              <a:rPr lang="fa-IR" altLang="en-US"/>
              <a:t>هرگاه رفتار ماده ارتجاعی، خطی باشد، در این صورت به راحتی می توان نوشت:</a:t>
            </a:r>
          </a:p>
        </p:txBody>
      </p:sp>
      <p:graphicFrame>
        <p:nvGraphicFramePr>
          <p:cNvPr id="28" name="Object 5"/>
          <p:cNvGraphicFramePr>
            <a:graphicFrameLocks noChangeAspect="1"/>
          </p:cNvGraphicFramePr>
          <p:nvPr/>
        </p:nvGraphicFramePr>
        <p:xfrm>
          <a:off x="3929063" y="5000625"/>
          <a:ext cx="989012" cy="434975"/>
        </p:xfrm>
        <a:graphic>
          <a:graphicData uri="http://schemas.openxmlformats.org/presentationml/2006/ole">
            <p:oleObj spid="_x0000_s35843" name="Equation" r:id="rId6" imgW="545863" imgH="241195" progId="">
              <p:embed/>
            </p:oleObj>
          </a:graphicData>
        </a:graphic>
      </p:graphicFrame>
      <p:sp>
        <p:nvSpPr>
          <p:cNvPr id="29" name="Rectangle 11"/>
          <p:cNvSpPr>
            <a:spLocks noChangeArrowheads="1"/>
          </p:cNvSpPr>
          <p:nvPr/>
        </p:nvSpPr>
        <p:spPr bwMode="auto">
          <a:xfrm>
            <a:off x="4143375" y="5500688"/>
            <a:ext cx="4675188" cy="461962"/>
          </a:xfrm>
          <a:prstGeom prst="rect">
            <a:avLst/>
          </a:prstGeom>
          <a:noFill/>
          <a:ln w="9525" algn="ctr">
            <a:noFill/>
            <a:miter lim="800000"/>
            <a:headEnd/>
            <a:tailEnd/>
          </a:ln>
        </p:spPr>
        <p:txBody>
          <a:bodyPr wrap="none" anchor="ctr">
            <a:spAutoFit/>
          </a:bodyPr>
          <a:lstStyle/>
          <a:p>
            <a:pPr algn="justLow" rtl="1"/>
            <a:r>
              <a:rPr lang="fa-IR" altLang="en-US"/>
              <a:t>به عبارت دیگر برای اجسام ارتجاعی خطی داریم:</a:t>
            </a:r>
          </a:p>
        </p:txBody>
      </p:sp>
      <p:graphicFrame>
        <p:nvGraphicFramePr>
          <p:cNvPr id="3" name="Object 6"/>
          <p:cNvGraphicFramePr>
            <a:graphicFrameLocks noChangeAspect="1"/>
          </p:cNvGraphicFramePr>
          <p:nvPr/>
        </p:nvGraphicFramePr>
        <p:xfrm>
          <a:off x="2157413" y="5626100"/>
          <a:ext cx="1357312" cy="946150"/>
        </p:xfrm>
        <a:graphic>
          <a:graphicData uri="http://schemas.openxmlformats.org/presentationml/2006/ole">
            <p:oleObj spid="_x0000_s35844" name="Equation" r:id="rId7" imgW="634725" imgH="444307"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83302">
                                            <p:txEl>
                                              <p:pRg st="0" end="0"/>
                                            </p:txEl>
                                          </p:spTgt>
                                        </p:tgtEl>
                                        <p:attrNameLst>
                                          <p:attrName>style.visibility</p:attrName>
                                        </p:attrNameLst>
                                      </p:cBhvr>
                                      <p:to>
                                        <p:strVal val="visible"/>
                                      </p:to>
                                    </p:set>
                                    <p:anim calcmode="lin" valueType="num">
                                      <p:cBhvr additive="base">
                                        <p:cTn id="7" dur="500" fill="hold"/>
                                        <p:tgtEl>
                                          <p:spTgt spid="18330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8330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par>
                                <p:cTn id="14" presetID="2" presetClass="entr" presetSubtype="4" fill="hold" nodeType="withEffect">
                                  <p:stCondLst>
                                    <p:cond delay="0"/>
                                  </p:stCondLst>
                                  <p:childTnLst>
                                    <p:set>
                                      <p:cBhvr>
                                        <p:cTn id="15" dur="1" fill="hold">
                                          <p:stCondLst>
                                            <p:cond delay="0"/>
                                          </p:stCondLst>
                                        </p:cTn>
                                        <p:tgtEl>
                                          <p:spTgt spid="183304"/>
                                        </p:tgtEl>
                                        <p:attrNameLst>
                                          <p:attrName>style.visibility</p:attrName>
                                        </p:attrNameLst>
                                      </p:cBhvr>
                                      <p:to>
                                        <p:strVal val="visible"/>
                                      </p:to>
                                    </p:set>
                                    <p:anim calcmode="lin" valueType="num">
                                      <p:cBhvr additive="base">
                                        <p:cTn id="16" dur="500" fill="hold"/>
                                        <p:tgtEl>
                                          <p:spTgt spid="183304"/>
                                        </p:tgtEl>
                                        <p:attrNameLst>
                                          <p:attrName>ppt_x</p:attrName>
                                        </p:attrNameLst>
                                      </p:cBhvr>
                                      <p:tavLst>
                                        <p:tav tm="0">
                                          <p:val>
                                            <p:strVal val="#ppt_x"/>
                                          </p:val>
                                        </p:tav>
                                        <p:tav tm="100000">
                                          <p:val>
                                            <p:strVal val="#ppt_x"/>
                                          </p:val>
                                        </p:tav>
                                      </p:tavLst>
                                    </p:anim>
                                    <p:anim calcmode="lin" valueType="num">
                                      <p:cBhvr additive="base">
                                        <p:cTn id="17" dur="500" fill="hold"/>
                                        <p:tgtEl>
                                          <p:spTgt spid="183304"/>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500" fill="hold"/>
                                        <p:tgtEl>
                                          <p:spTgt spid="22"/>
                                        </p:tgtEl>
                                        <p:attrNameLst>
                                          <p:attrName>ppt_x</p:attrName>
                                        </p:attrNameLst>
                                      </p:cBhvr>
                                      <p:tavLst>
                                        <p:tav tm="0">
                                          <p:val>
                                            <p:strVal val="#ppt_x"/>
                                          </p:val>
                                        </p:tav>
                                        <p:tav tm="100000">
                                          <p:val>
                                            <p:strVal val="#ppt_x"/>
                                          </p:val>
                                        </p:tav>
                                      </p:tavLst>
                                    </p:anim>
                                    <p:anim calcmode="lin" valueType="num">
                                      <p:cBhvr additive="base">
                                        <p:cTn id="2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5" presetClass="entr" presetSubtype="1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checkerboard(across)">
                                      <p:cBhvr>
                                        <p:cTn id="28" dur="500"/>
                                        <p:tgtEl>
                                          <p:spTgt spid="4"/>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27"/>
                                        </p:tgtEl>
                                        <p:attrNameLst>
                                          <p:attrName>style.visibility</p:attrName>
                                        </p:attrNameLst>
                                      </p:cBhvr>
                                      <p:to>
                                        <p:strVal val="visible"/>
                                      </p:to>
                                    </p:set>
                                    <p:anim calcmode="lin" valueType="num">
                                      <p:cBhvr additive="base">
                                        <p:cTn id="33" dur="500" fill="hold"/>
                                        <p:tgtEl>
                                          <p:spTgt spid="27"/>
                                        </p:tgtEl>
                                        <p:attrNameLst>
                                          <p:attrName>ppt_x</p:attrName>
                                        </p:attrNameLst>
                                      </p:cBhvr>
                                      <p:tavLst>
                                        <p:tav tm="0">
                                          <p:val>
                                            <p:strVal val="#ppt_x"/>
                                          </p:val>
                                        </p:tav>
                                        <p:tav tm="100000">
                                          <p:val>
                                            <p:strVal val="#ppt_x"/>
                                          </p:val>
                                        </p:tav>
                                      </p:tavLst>
                                    </p:anim>
                                    <p:anim calcmode="lin" valueType="num">
                                      <p:cBhvr additive="base">
                                        <p:cTn id="34"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5" presetClass="entr" presetSubtype="10"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Effect transition="in" filter="checkerboard(across)">
                                      <p:cBhvr>
                                        <p:cTn id="39" dur="500"/>
                                        <p:tgtEl>
                                          <p:spTgt spid="28"/>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29"/>
                                        </p:tgtEl>
                                        <p:attrNameLst>
                                          <p:attrName>style.visibility</p:attrName>
                                        </p:attrNameLst>
                                      </p:cBhvr>
                                      <p:to>
                                        <p:strVal val="visible"/>
                                      </p:to>
                                    </p:set>
                                    <p:anim calcmode="lin" valueType="num">
                                      <p:cBhvr additive="base">
                                        <p:cTn id="44" dur="500" fill="hold"/>
                                        <p:tgtEl>
                                          <p:spTgt spid="29"/>
                                        </p:tgtEl>
                                        <p:attrNameLst>
                                          <p:attrName>ppt_x</p:attrName>
                                        </p:attrNameLst>
                                      </p:cBhvr>
                                      <p:tavLst>
                                        <p:tav tm="0">
                                          <p:val>
                                            <p:strVal val="#ppt_x"/>
                                          </p:val>
                                        </p:tav>
                                        <p:tav tm="100000">
                                          <p:val>
                                            <p:strVal val="#ppt_x"/>
                                          </p:val>
                                        </p:tav>
                                      </p:tavLst>
                                    </p:anim>
                                    <p:anim calcmode="lin" valueType="num">
                                      <p:cBhvr additive="base">
                                        <p:cTn id="45" dur="500" fill="hold"/>
                                        <p:tgtEl>
                                          <p:spTgt spid="29"/>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3"/>
                                        </p:tgtEl>
                                        <p:attrNameLst>
                                          <p:attrName>style.visibility</p:attrName>
                                        </p:attrNameLst>
                                      </p:cBhvr>
                                      <p:to>
                                        <p:strVal val="visible"/>
                                      </p:to>
                                    </p:set>
                                    <p:anim calcmode="lin" valueType="num">
                                      <p:cBhvr additive="base">
                                        <p:cTn id="48" dur="500" fill="hold"/>
                                        <p:tgtEl>
                                          <p:spTgt spid="3"/>
                                        </p:tgtEl>
                                        <p:attrNameLst>
                                          <p:attrName>ppt_x</p:attrName>
                                        </p:attrNameLst>
                                      </p:cBhvr>
                                      <p:tavLst>
                                        <p:tav tm="0">
                                          <p:val>
                                            <p:strVal val="#ppt_x"/>
                                          </p:val>
                                        </p:tav>
                                        <p:tav tm="100000">
                                          <p:val>
                                            <p:strVal val="#ppt_x"/>
                                          </p:val>
                                        </p:tav>
                                      </p:tavLst>
                                    </p:anim>
                                    <p:anim calcmode="lin" valueType="num">
                                      <p:cBhvr additive="base">
                                        <p:cTn id="4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7" grpId="0"/>
      <p:bldP spid="29"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77AA1C8D-ACFB-4792-A293-21FF3212A0D5}" type="slidenum">
              <a:rPr lang="ar-SA" altLang="en-US" sz="1400" smtClean="0">
                <a:solidFill>
                  <a:schemeClr val="tx1"/>
                </a:solidFill>
                <a:cs typeface="Times New Roman" pitchFamily="18" charset="0"/>
              </a:rPr>
              <a:pPr/>
              <a:t>42</a:t>
            </a:fld>
            <a:endParaRPr lang="en-US" altLang="en-US" sz="1400" smtClean="0">
              <a:solidFill>
                <a:schemeClr val="tx1"/>
              </a:solidFill>
              <a:cs typeface="Times New Roman" pitchFamily="18" charset="0"/>
            </a:endParaRPr>
          </a:p>
        </p:txBody>
      </p:sp>
      <p:sp>
        <p:nvSpPr>
          <p:cNvPr id="60419"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60420"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60421" name="Rectangle 9"/>
          <p:cNvSpPr>
            <a:spLocks noChangeArrowheads="1"/>
          </p:cNvSpPr>
          <p:nvPr/>
        </p:nvSpPr>
        <p:spPr bwMode="auto">
          <a:xfrm>
            <a:off x="0" y="32004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60422" name="Rectangle 10"/>
          <p:cNvSpPr>
            <a:spLocks noChangeArrowheads="1"/>
          </p:cNvSpPr>
          <p:nvPr/>
        </p:nvSpPr>
        <p:spPr bwMode="auto">
          <a:xfrm>
            <a:off x="0" y="36576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60423" name="Rectangle 15"/>
          <p:cNvSpPr>
            <a:spLocks noChangeArrowheads="1"/>
          </p:cNvSpPr>
          <p:nvPr/>
        </p:nvSpPr>
        <p:spPr bwMode="auto">
          <a:xfrm>
            <a:off x="0" y="3314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83310" name="Object 14"/>
          <p:cNvGraphicFramePr>
            <a:graphicFrameLocks noChangeAspect="1"/>
          </p:cNvGraphicFramePr>
          <p:nvPr/>
        </p:nvGraphicFramePr>
        <p:xfrm>
          <a:off x="2746375" y="3333750"/>
          <a:ext cx="2741613" cy="482600"/>
        </p:xfrm>
        <a:graphic>
          <a:graphicData uri="http://schemas.openxmlformats.org/presentationml/2006/ole">
            <p:oleObj spid="_x0000_s36866" name="Equation" r:id="rId3" imgW="1435100" imgH="254000" progId="">
              <p:embed/>
            </p:oleObj>
          </a:graphicData>
        </a:graphic>
      </p:graphicFrame>
      <p:sp>
        <p:nvSpPr>
          <p:cNvPr id="60425" name="Rectangle 16"/>
          <p:cNvSpPr>
            <a:spLocks noChangeArrowheads="1"/>
          </p:cNvSpPr>
          <p:nvPr/>
        </p:nvSpPr>
        <p:spPr bwMode="auto">
          <a:xfrm>
            <a:off x="0" y="3543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60426" name="Rectangle 18"/>
          <p:cNvSpPr>
            <a:spLocks noChangeArrowheads="1"/>
          </p:cNvSpPr>
          <p:nvPr/>
        </p:nvSpPr>
        <p:spPr bwMode="auto">
          <a:xfrm>
            <a:off x="0" y="32146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60427" name="Rectangle 19"/>
          <p:cNvSpPr>
            <a:spLocks noChangeArrowheads="1"/>
          </p:cNvSpPr>
          <p:nvPr/>
        </p:nvSpPr>
        <p:spPr bwMode="auto">
          <a:xfrm>
            <a:off x="0" y="36433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60428" name="Rectangle 21"/>
          <p:cNvSpPr>
            <a:spLocks noChangeArrowheads="1"/>
          </p:cNvSpPr>
          <p:nvPr/>
        </p:nvSpPr>
        <p:spPr bwMode="auto">
          <a:xfrm>
            <a:off x="0" y="32146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60429" name="Rectangle 22"/>
          <p:cNvSpPr>
            <a:spLocks noChangeArrowheads="1"/>
          </p:cNvSpPr>
          <p:nvPr/>
        </p:nvSpPr>
        <p:spPr bwMode="auto">
          <a:xfrm>
            <a:off x="0" y="36433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2" name="Rectangle 11"/>
          <p:cNvSpPr>
            <a:spLocks noChangeArrowheads="1"/>
          </p:cNvSpPr>
          <p:nvPr/>
        </p:nvSpPr>
        <p:spPr bwMode="auto">
          <a:xfrm>
            <a:off x="6858000" y="5572125"/>
            <a:ext cx="2041525" cy="461963"/>
          </a:xfrm>
          <a:prstGeom prst="rect">
            <a:avLst/>
          </a:prstGeom>
          <a:noFill/>
          <a:ln w="9525" algn="ctr">
            <a:noFill/>
            <a:miter lim="800000"/>
            <a:headEnd/>
            <a:tailEnd/>
          </a:ln>
        </p:spPr>
        <p:txBody>
          <a:bodyPr wrap="none" anchor="ctr">
            <a:spAutoFit/>
          </a:bodyPr>
          <a:lstStyle/>
          <a:p>
            <a:pPr algn="justLow" rtl="1"/>
            <a:r>
              <a:rPr lang="fa-IR" altLang="en-US"/>
              <a:t>از طرف دیگر داریم:</a:t>
            </a:r>
          </a:p>
        </p:txBody>
      </p:sp>
      <p:graphicFrame>
        <p:nvGraphicFramePr>
          <p:cNvPr id="2" name="Object 17"/>
          <p:cNvGraphicFramePr>
            <a:graphicFrameLocks noChangeAspect="1"/>
          </p:cNvGraphicFramePr>
          <p:nvPr/>
        </p:nvGraphicFramePr>
        <p:xfrm>
          <a:off x="2808288" y="4403725"/>
          <a:ext cx="2719387" cy="427038"/>
        </p:xfrm>
        <a:graphic>
          <a:graphicData uri="http://schemas.openxmlformats.org/presentationml/2006/ole">
            <p:oleObj spid="_x0000_s36867" name="Equation" r:id="rId4" imgW="1282700" imgH="203200" progId="">
              <p:embed/>
            </p:oleObj>
          </a:graphicData>
        </a:graphic>
      </p:graphicFrame>
      <p:sp>
        <p:nvSpPr>
          <p:cNvPr id="24" name="Rectangle 11"/>
          <p:cNvSpPr>
            <a:spLocks noChangeArrowheads="1"/>
          </p:cNvSpPr>
          <p:nvPr/>
        </p:nvSpPr>
        <p:spPr bwMode="auto">
          <a:xfrm>
            <a:off x="5364163" y="4857750"/>
            <a:ext cx="3779837" cy="461963"/>
          </a:xfrm>
          <a:prstGeom prst="rect">
            <a:avLst/>
          </a:prstGeom>
          <a:noFill/>
          <a:ln w="9525" algn="ctr">
            <a:noFill/>
            <a:miter lim="800000"/>
            <a:headEnd/>
            <a:tailEnd/>
          </a:ln>
        </p:spPr>
        <p:txBody>
          <a:bodyPr wrap="none" anchor="ctr">
            <a:spAutoFit/>
          </a:bodyPr>
          <a:lstStyle/>
          <a:p>
            <a:pPr algn="justLow" rtl="1"/>
            <a:r>
              <a:rPr lang="el-GR" altLang="en-US" i="1"/>
              <a:t>δ</a:t>
            </a:r>
            <a:r>
              <a:rPr lang="en-US" altLang="en-US" i="1"/>
              <a:t>V</a:t>
            </a:r>
            <a:r>
              <a:rPr lang="fa-IR" altLang="en-US"/>
              <a:t>به صورت زیر نمایش داده می شود:</a:t>
            </a:r>
          </a:p>
        </p:txBody>
      </p:sp>
      <p:graphicFrame>
        <p:nvGraphicFramePr>
          <p:cNvPr id="3" name="Object 23"/>
          <p:cNvGraphicFramePr>
            <a:graphicFrameLocks noChangeAspect="1"/>
          </p:cNvGraphicFramePr>
          <p:nvPr/>
        </p:nvGraphicFramePr>
        <p:xfrm>
          <a:off x="3571875" y="5143500"/>
          <a:ext cx="1614488" cy="481013"/>
        </p:xfrm>
        <a:graphic>
          <a:graphicData uri="http://schemas.openxmlformats.org/presentationml/2006/ole">
            <p:oleObj spid="_x0000_s36868" name="Equation" r:id="rId5" imgW="761669" imgH="228501" progId="">
              <p:embed/>
            </p:oleObj>
          </a:graphicData>
        </a:graphic>
      </p:graphicFrame>
      <p:sp>
        <p:nvSpPr>
          <p:cNvPr id="26" name="Rectangle 11"/>
          <p:cNvSpPr>
            <a:spLocks noChangeArrowheads="1"/>
          </p:cNvSpPr>
          <p:nvPr/>
        </p:nvSpPr>
        <p:spPr bwMode="auto">
          <a:xfrm>
            <a:off x="2286000" y="3857625"/>
            <a:ext cx="6704013" cy="461963"/>
          </a:xfrm>
          <a:prstGeom prst="rect">
            <a:avLst/>
          </a:prstGeom>
          <a:noFill/>
          <a:ln w="9525" algn="ctr">
            <a:noFill/>
            <a:miter lim="800000"/>
            <a:headEnd/>
            <a:tailEnd/>
          </a:ln>
        </p:spPr>
        <p:txBody>
          <a:bodyPr wrap="none" anchor="ctr">
            <a:spAutoFit/>
          </a:bodyPr>
          <a:lstStyle/>
          <a:p>
            <a:pPr algn="justLow" rtl="1"/>
            <a:r>
              <a:rPr lang="fa-IR" altLang="en-US"/>
              <a:t>تغییرات انرژی پتانسیل کلی مکمل به صورت زیر نمایش داده می شود:</a:t>
            </a:r>
          </a:p>
        </p:txBody>
      </p:sp>
      <p:graphicFrame>
        <p:nvGraphicFramePr>
          <p:cNvPr id="4" name="Object 24"/>
          <p:cNvGraphicFramePr>
            <a:graphicFrameLocks noChangeAspect="1"/>
          </p:cNvGraphicFramePr>
          <p:nvPr/>
        </p:nvGraphicFramePr>
        <p:xfrm>
          <a:off x="3295650" y="5707063"/>
          <a:ext cx="2154238" cy="963612"/>
        </p:xfrm>
        <a:graphic>
          <a:graphicData uri="http://schemas.openxmlformats.org/presentationml/2006/ole">
            <p:oleObj spid="_x0000_s36869" name="Equation" r:id="rId6" imgW="1016000" imgH="457200" progId="">
              <p:embed/>
            </p:oleObj>
          </a:graphicData>
        </a:graphic>
      </p:graphicFrame>
      <p:sp>
        <p:nvSpPr>
          <p:cNvPr id="23" name="Rectangle 11"/>
          <p:cNvSpPr>
            <a:spLocks noChangeArrowheads="1"/>
          </p:cNvSpPr>
          <p:nvPr/>
        </p:nvSpPr>
        <p:spPr bwMode="auto">
          <a:xfrm>
            <a:off x="357188" y="928688"/>
            <a:ext cx="8501062" cy="830262"/>
          </a:xfrm>
          <a:prstGeom prst="rect">
            <a:avLst/>
          </a:prstGeom>
          <a:noFill/>
          <a:ln w="9525" algn="ctr">
            <a:noFill/>
            <a:miter lim="800000"/>
            <a:headEnd/>
            <a:tailEnd/>
          </a:ln>
        </p:spPr>
        <p:txBody>
          <a:bodyPr anchor="ctr">
            <a:spAutoFit/>
          </a:bodyPr>
          <a:lstStyle/>
          <a:p>
            <a:pPr algn="justLow" rtl="1"/>
            <a:r>
              <a:rPr lang="fa-IR" altLang="en-US"/>
              <a:t>اینک با استفاده از قضیه انرژی پتانسیل مکمل کلی مینیمم، به استخراج معادله ای نظیر معادله فوق برای نیروها و تغییرمکان های یک سیستم می پردازیم.</a:t>
            </a:r>
          </a:p>
        </p:txBody>
      </p:sp>
      <p:grpSp>
        <p:nvGrpSpPr>
          <p:cNvPr id="5" name="Group 26"/>
          <p:cNvGrpSpPr>
            <a:grpSpLocks/>
          </p:cNvGrpSpPr>
          <p:nvPr/>
        </p:nvGrpSpPr>
        <p:grpSpPr bwMode="auto">
          <a:xfrm>
            <a:off x="142875" y="1714500"/>
            <a:ext cx="9001125" cy="1200150"/>
            <a:chOff x="142875" y="1714500"/>
            <a:chExt cx="9001125" cy="1200150"/>
          </a:xfrm>
        </p:grpSpPr>
        <p:sp>
          <p:nvSpPr>
            <p:cNvPr id="60438" name="Rectangle 12"/>
            <p:cNvSpPr>
              <a:spLocks noChangeArrowheads="1"/>
            </p:cNvSpPr>
            <p:nvPr/>
          </p:nvSpPr>
          <p:spPr bwMode="auto">
            <a:xfrm>
              <a:off x="142875" y="1714500"/>
              <a:ext cx="9001125" cy="1200150"/>
            </a:xfrm>
            <a:prstGeom prst="rect">
              <a:avLst/>
            </a:prstGeom>
            <a:noFill/>
            <a:ln w="9525" algn="ctr">
              <a:noFill/>
              <a:miter lim="800000"/>
              <a:headEnd/>
              <a:tailEnd/>
            </a:ln>
          </p:spPr>
          <p:txBody>
            <a:bodyPr anchor="ctr">
              <a:spAutoFit/>
            </a:bodyPr>
            <a:lstStyle/>
            <a:p>
              <a:pPr algn="justLow" rtl="1"/>
              <a:r>
                <a:rPr lang="fa-IR" altLang="en-US"/>
                <a:t>جسمي را در نظر بگيريد كه تحت اثر تغییر مکان های</a:t>
              </a:r>
              <a:r>
                <a:rPr lang="en-US" altLang="en-US" i="1"/>
                <a:t> u</a:t>
              </a:r>
              <a:r>
                <a:rPr lang="en-US" altLang="en-US" i="1" baseline="-25000"/>
                <a:t>1</a:t>
              </a:r>
              <a:r>
                <a:rPr lang="en-US" altLang="en-US" i="1"/>
                <a:t> </a:t>
              </a:r>
              <a:r>
                <a:rPr lang="fa-IR" altLang="en-US"/>
                <a:t> تا </a:t>
              </a:r>
              <a:r>
                <a:rPr lang="en-US" altLang="en-US" i="1"/>
                <a:t>u</a:t>
              </a:r>
              <a:r>
                <a:rPr lang="en-US" altLang="en-US" i="1" baseline="-25000"/>
                <a:t>N</a:t>
              </a:r>
              <a:r>
                <a:rPr lang="fa-IR" altLang="en-US"/>
                <a:t> تغییر شکل داده باشد و برای ایجاد این سیستم تغییرمکان، سیستم نیروهای  </a:t>
              </a:r>
              <a:r>
                <a:rPr lang="en-US" altLang="en-US" i="1"/>
                <a:t>F</a:t>
              </a:r>
              <a:r>
                <a:rPr lang="en-US" altLang="en-US" i="1" baseline="-25000"/>
                <a:t>1</a:t>
              </a:r>
              <a:r>
                <a:rPr lang="fa-IR" altLang="en-US"/>
                <a:t> تا </a:t>
              </a:r>
              <a:r>
                <a:rPr lang="en-US" altLang="en-US" i="1"/>
                <a:t>F</a:t>
              </a:r>
              <a:r>
                <a:rPr lang="en-US" altLang="en-US" i="1" baseline="-25000"/>
                <a:t>N</a:t>
              </a:r>
              <a:r>
                <a:rPr lang="fa-IR" altLang="en-US"/>
                <a:t> به کار رفته باشد. روشن است که انرژی ارتجاعی مکمل       تابعی از کلیه نیروهای </a:t>
              </a:r>
              <a:r>
                <a:rPr lang="en-US" altLang="en-US" i="1"/>
                <a:t>F</a:t>
              </a:r>
              <a:r>
                <a:rPr lang="en-US" altLang="en-US" i="1" baseline="-25000"/>
                <a:t>1</a:t>
              </a:r>
              <a:r>
                <a:rPr lang="fa-IR" altLang="en-US"/>
                <a:t> تا </a:t>
              </a:r>
              <a:r>
                <a:rPr lang="en-US" altLang="en-US" i="1"/>
                <a:t>F</a:t>
              </a:r>
              <a:r>
                <a:rPr lang="en-US" altLang="en-US" i="1" baseline="-25000"/>
                <a:t>N</a:t>
              </a:r>
              <a:r>
                <a:rPr lang="fa-IR" altLang="en-US"/>
                <a:t> خواهد بود و از اینرو می توان نوشت:</a:t>
              </a:r>
            </a:p>
          </p:txBody>
        </p:sp>
        <p:graphicFrame>
          <p:nvGraphicFramePr>
            <p:cNvPr id="60439" name="Object 6"/>
            <p:cNvGraphicFramePr>
              <a:graphicFrameLocks noChangeAspect="1"/>
            </p:cNvGraphicFramePr>
            <p:nvPr/>
          </p:nvGraphicFramePr>
          <p:xfrm>
            <a:off x="6643688" y="2500313"/>
            <a:ext cx="357187" cy="398462"/>
          </p:xfrm>
          <a:graphic>
            <a:graphicData uri="http://schemas.openxmlformats.org/presentationml/2006/ole">
              <p:oleObj spid="_x0000_s36870" name="Equation" r:id="rId7" imgW="215713" imgH="241091"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checkerboard(across)">
                                      <p:cBhvr>
                                        <p:cTn id="13" dur="500"/>
                                        <p:tgtEl>
                                          <p:spTgt spid="5"/>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83310"/>
                                        </p:tgtEl>
                                        <p:attrNameLst>
                                          <p:attrName>style.visibility</p:attrName>
                                        </p:attrNameLst>
                                      </p:cBhvr>
                                      <p:to>
                                        <p:strVal val="visible"/>
                                      </p:to>
                                    </p:set>
                                    <p:anim calcmode="lin" valueType="num">
                                      <p:cBhvr additive="base">
                                        <p:cTn id="18" dur="500" fill="hold"/>
                                        <p:tgtEl>
                                          <p:spTgt spid="183310"/>
                                        </p:tgtEl>
                                        <p:attrNameLst>
                                          <p:attrName>ppt_x</p:attrName>
                                        </p:attrNameLst>
                                      </p:cBhvr>
                                      <p:tavLst>
                                        <p:tav tm="0">
                                          <p:val>
                                            <p:strVal val="#ppt_x"/>
                                          </p:val>
                                        </p:tav>
                                        <p:tav tm="100000">
                                          <p:val>
                                            <p:strVal val="#ppt_x"/>
                                          </p:val>
                                        </p:tav>
                                      </p:tavLst>
                                    </p:anim>
                                    <p:anim calcmode="lin" valueType="num">
                                      <p:cBhvr additive="base">
                                        <p:cTn id="19" dur="500" fill="hold"/>
                                        <p:tgtEl>
                                          <p:spTgt spid="183310"/>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ppt_x"/>
                                          </p:val>
                                        </p:tav>
                                        <p:tav tm="100000">
                                          <p:val>
                                            <p:strVal val="#ppt_x"/>
                                          </p:val>
                                        </p:tav>
                                      </p:tavLst>
                                    </p:anim>
                                    <p:anim calcmode="lin" valueType="num">
                                      <p:cBhvr additive="base">
                                        <p:cTn id="2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500" fill="hold"/>
                                        <p:tgtEl>
                                          <p:spTgt spid="2"/>
                                        </p:tgtEl>
                                        <p:attrNameLst>
                                          <p:attrName>ppt_x</p:attrName>
                                        </p:attrNameLst>
                                      </p:cBhvr>
                                      <p:tavLst>
                                        <p:tav tm="0">
                                          <p:val>
                                            <p:strVal val="#ppt_x"/>
                                          </p:val>
                                        </p:tav>
                                        <p:tav tm="100000">
                                          <p:val>
                                            <p:strVal val="#ppt_x"/>
                                          </p:val>
                                        </p:tav>
                                      </p:tavLst>
                                    </p:anim>
                                    <p:anim calcmode="lin" valueType="num">
                                      <p:cBhvr additive="base">
                                        <p:cTn id="3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24"/>
                                        </p:tgtEl>
                                        <p:attrNameLst>
                                          <p:attrName>style.visibility</p:attrName>
                                        </p:attrNameLst>
                                      </p:cBhvr>
                                      <p:to>
                                        <p:strVal val="visible"/>
                                      </p:to>
                                    </p:set>
                                    <p:anim calcmode="lin" valueType="num">
                                      <p:cBhvr additive="base">
                                        <p:cTn id="36" dur="500" fill="hold"/>
                                        <p:tgtEl>
                                          <p:spTgt spid="24"/>
                                        </p:tgtEl>
                                        <p:attrNameLst>
                                          <p:attrName>ppt_x</p:attrName>
                                        </p:attrNameLst>
                                      </p:cBhvr>
                                      <p:tavLst>
                                        <p:tav tm="0">
                                          <p:val>
                                            <p:strVal val="#ppt_x"/>
                                          </p:val>
                                        </p:tav>
                                        <p:tav tm="100000">
                                          <p:val>
                                            <p:strVal val="#ppt_x"/>
                                          </p:val>
                                        </p:tav>
                                      </p:tavLst>
                                    </p:anim>
                                    <p:anim calcmode="lin" valueType="num">
                                      <p:cBhvr additive="base">
                                        <p:cTn id="37"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nodeType="clickEffect">
                                  <p:stCondLst>
                                    <p:cond delay="0"/>
                                  </p:stCondLst>
                                  <p:childTnLst>
                                    <p:set>
                                      <p:cBhvr>
                                        <p:cTn id="41" dur="1" fill="hold">
                                          <p:stCondLst>
                                            <p:cond delay="0"/>
                                          </p:stCondLst>
                                        </p:cTn>
                                        <p:tgtEl>
                                          <p:spTgt spid="3"/>
                                        </p:tgtEl>
                                        <p:attrNameLst>
                                          <p:attrName>style.visibility</p:attrName>
                                        </p:attrNameLst>
                                      </p:cBhvr>
                                      <p:to>
                                        <p:strVal val="visible"/>
                                      </p:to>
                                    </p:set>
                                    <p:anim calcmode="lin" valueType="num">
                                      <p:cBhvr additive="base">
                                        <p:cTn id="42" dur="500" fill="hold"/>
                                        <p:tgtEl>
                                          <p:spTgt spid="3"/>
                                        </p:tgtEl>
                                        <p:attrNameLst>
                                          <p:attrName>ppt_x</p:attrName>
                                        </p:attrNameLst>
                                      </p:cBhvr>
                                      <p:tavLst>
                                        <p:tav tm="0">
                                          <p:val>
                                            <p:strVal val="#ppt_x"/>
                                          </p:val>
                                        </p:tav>
                                        <p:tav tm="100000">
                                          <p:val>
                                            <p:strVal val="#ppt_x"/>
                                          </p:val>
                                        </p:tav>
                                      </p:tavLst>
                                    </p:anim>
                                    <p:anim calcmode="lin" valueType="num">
                                      <p:cBhvr additive="base">
                                        <p:cTn id="4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22"/>
                                        </p:tgtEl>
                                        <p:attrNameLst>
                                          <p:attrName>style.visibility</p:attrName>
                                        </p:attrNameLst>
                                      </p:cBhvr>
                                      <p:to>
                                        <p:strVal val="visible"/>
                                      </p:to>
                                    </p:set>
                                    <p:anim calcmode="lin" valueType="num">
                                      <p:cBhvr additive="base">
                                        <p:cTn id="48" dur="500" fill="hold"/>
                                        <p:tgtEl>
                                          <p:spTgt spid="22"/>
                                        </p:tgtEl>
                                        <p:attrNameLst>
                                          <p:attrName>ppt_x</p:attrName>
                                        </p:attrNameLst>
                                      </p:cBhvr>
                                      <p:tavLst>
                                        <p:tav tm="0">
                                          <p:val>
                                            <p:strVal val="#ppt_x"/>
                                          </p:val>
                                        </p:tav>
                                        <p:tav tm="100000">
                                          <p:val>
                                            <p:strVal val="#ppt_x"/>
                                          </p:val>
                                        </p:tav>
                                      </p:tavLst>
                                    </p:anim>
                                    <p:anim calcmode="lin" valueType="num">
                                      <p:cBhvr additive="base">
                                        <p:cTn id="49"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4" fill="hold" nodeType="click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additive="base">
                                        <p:cTn id="54" dur="500" fill="hold"/>
                                        <p:tgtEl>
                                          <p:spTgt spid="4"/>
                                        </p:tgtEl>
                                        <p:attrNameLst>
                                          <p:attrName>ppt_x</p:attrName>
                                        </p:attrNameLst>
                                      </p:cBhvr>
                                      <p:tavLst>
                                        <p:tav tm="0">
                                          <p:val>
                                            <p:strVal val="#ppt_x"/>
                                          </p:val>
                                        </p:tav>
                                        <p:tav tm="100000">
                                          <p:val>
                                            <p:strVal val="#ppt_x"/>
                                          </p:val>
                                        </p:tav>
                                      </p:tavLst>
                                    </p:anim>
                                    <p:anim calcmode="lin" valueType="num">
                                      <p:cBhvr additive="base">
                                        <p:cTn id="5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P spid="26" grpId="0"/>
      <p:bldP spid="23"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81A6C0F6-E4A2-495D-B794-FD2DFC75286E}" type="slidenum">
              <a:rPr lang="ar-SA" altLang="en-US" sz="1400" smtClean="0">
                <a:solidFill>
                  <a:schemeClr val="tx1"/>
                </a:solidFill>
                <a:cs typeface="Times New Roman" pitchFamily="18" charset="0"/>
              </a:rPr>
              <a:pPr/>
              <a:t>43</a:t>
            </a:fld>
            <a:endParaRPr lang="en-US" altLang="en-US" sz="1400" smtClean="0">
              <a:solidFill>
                <a:schemeClr val="tx1"/>
              </a:solidFill>
              <a:cs typeface="Times New Roman" pitchFamily="18" charset="0"/>
            </a:endParaRPr>
          </a:p>
        </p:txBody>
      </p:sp>
      <p:sp>
        <p:nvSpPr>
          <p:cNvPr id="61443"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61444"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84326" name="Rectangle 6"/>
          <p:cNvSpPr>
            <a:spLocks noChangeArrowheads="1"/>
          </p:cNvSpPr>
          <p:nvPr/>
        </p:nvSpPr>
        <p:spPr bwMode="auto">
          <a:xfrm>
            <a:off x="1500188" y="4071938"/>
            <a:ext cx="7415212" cy="461962"/>
          </a:xfrm>
          <a:prstGeom prst="rect">
            <a:avLst/>
          </a:prstGeom>
          <a:noFill/>
          <a:ln w="9525" algn="ctr">
            <a:noFill/>
            <a:miter lim="800000"/>
            <a:headEnd/>
            <a:tailEnd/>
          </a:ln>
        </p:spPr>
        <p:txBody>
          <a:bodyPr wrap="none" anchor="ctr">
            <a:spAutoFit/>
          </a:bodyPr>
          <a:lstStyle/>
          <a:p>
            <a:pPr algn="justLow" rtl="1"/>
            <a:r>
              <a:rPr lang="fa-IR" altLang="en-US"/>
              <a:t>معادله مذكور همان قضيه دوم كاستيليانو است كه به صورت زير بيان مي شود:</a:t>
            </a:r>
          </a:p>
        </p:txBody>
      </p:sp>
      <p:sp>
        <p:nvSpPr>
          <p:cNvPr id="184327" name="Rectangle 7"/>
          <p:cNvSpPr>
            <a:spLocks noChangeArrowheads="1"/>
          </p:cNvSpPr>
          <p:nvPr/>
        </p:nvSpPr>
        <p:spPr bwMode="auto">
          <a:xfrm rot="10800000" flipV="1">
            <a:off x="1000125" y="4637088"/>
            <a:ext cx="7215188" cy="1385887"/>
          </a:xfrm>
          <a:prstGeom prst="rect">
            <a:avLst/>
          </a:prstGeom>
          <a:noFill/>
          <a:ln w="9525" algn="ctr">
            <a:noFill/>
            <a:miter lim="800000"/>
            <a:headEnd/>
            <a:tailEnd/>
          </a:ln>
        </p:spPr>
        <p:txBody>
          <a:bodyPr anchor="ctr">
            <a:spAutoFit/>
          </a:bodyPr>
          <a:lstStyle/>
          <a:p>
            <a:pPr algn="ctr" rtl="1"/>
            <a:r>
              <a:rPr lang="fa-IR" altLang="en-US" sz="2800">
                <a:solidFill>
                  <a:srgbClr val="FFFF00"/>
                </a:solidFill>
              </a:rPr>
              <a:t>مشتق تابعك انرژي ارتجاعي (مکمل) يك جسم الاستيك خطی نسبت به هر يك از اجزاء نیروهای اعمال شده، برابر تغییرمکان  هم راستا با آن نیرو در نقطه مورد نظر است.</a:t>
            </a:r>
          </a:p>
        </p:txBody>
      </p:sp>
      <p:sp>
        <p:nvSpPr>
          <p:cNvPr id="184328" name="Rectangle 8"/>
          <p:cNvSpPr>
            <a:spLocks noChangeArrowheads="1"/>
          </p:cNvSpPr>
          <p:nvPr/>
        </p:nvSpPr>
        <p:spPr bwMode="auto">
          <a:xfrm>
            <a:off x="0" y="6072188"/>
            <a:ext cx="8791575" cy="461962"/>
          </a:xfrm>
          <a:prstGeom prst="rect">
            <a:avLst/>
          </a:prstGeom>
          <a:noFill/>
          <a:ln w="9525" algn="ctr">
            <a:noFill/>
            <a:miter lim="800000"/>
            <a:headEnd/>
            <a:tailEnd/>
          </a:ln>
        </p:spPr>
        <p:txBody>
          <a:bodyPr wrap="none" anchor="ctr">
            <a:spAutoFit/>
          </a:bodyPr>
          <a:lstStyle/>
          <a:p>
            <a:pPr algn="justLow" rtl="1"/>
            <a:r>
              <a:rPr lang="fa-IR" altLang="en-US"/>
              <a:t>* از اين قضيه براي استخراج ضرايب ماتريس سختی در روش تغییرمکان ها استفاده مي شود.</a:t>
            </a:r>
          </a:p>
        </p:txBody>
      </p:sp>
      <p:graphicFrame>
        <p:nvGraphicFramePr>
          <p:cNvPr id="183313" name="Object 17"/>
          <p:cNvGraphicFramePr>
            <a:graphicFrameLocks noChangeAspect="1"/>
          </p:cNvGraphicFramePr>
          <p:nvPr/>
        </p:nvGraphicFramePr>
        <p:xfrm>
          <a:off x="1928813" y="1000125"/>
          <a:ext cx="3473450" cy="1016000"/>
        </p:xfrm>
        <a:graphic>
          <a:graphicData uri="http://schemas.openxmlformats.org/presentationml/2006/ole">
            <p:oleObj spid="_x0000_s37890" name="Equation" r:id="rId3" imgW="1637589" imgH="482391" progId="">
              <p:embed/>
            </p:oleObj>
          </a:graphicData>
        </a:graphic>
      </p:graphicFrame>
      <p:graphicFrame>
        <p:nvGraphicFramePr>
          <p:cNvPr id="183316" name="Object 20"/>
          <p:cNvGraphicFramePr>
            <a:graphicFrameLocks noChangeAspect="1"/>
          </p:cNvGraphicFramePr>
          <p:nvPr/>
        </p:nvGraphicFramePr>
        <p:xfrm>
          <a:off x="2071688" y="2071688"/>
          <a:ext cx="1376362" cy="979487"/>
        </p:xfrm>
        <a:graphic>
          <a:graphicData uri="http://schemas.openxmlformats.org/presentationml/2006/ole">
            <p:oleObj spid="_x0000_s37891" name="Equation" r:id="rId4" imgW="634725" imgH="457002" progId="">
              <p:embed/>
            </p:oleObj>
          </a:graphicData>
        </a:graphic>
      </p:graphicFrame>
      <p:sp>
        <p:nvSpPr>
          <p:cNvPr id="10" name="Rectangle 6"/>
          <p:cNvSpPr>
            <a:spLocks noChangeArrowheads="1"/>
          </p:cNvSpPr>
          <p:nvPr/>
        </p:nvSpPr>
        <p:spPr bwMode="auto">
          <a:xfrm>
            <a:off x="5786438" y="928688"/>
            <a:ext cx="3186112" cy="461962"/>
          </a:xfrm>
          <a:prstGeom prst="rect">
            <a:avLst/>
          </a:prstGeom>
          <a:noFill/>
          <a:ln w="9525" algn="ctr">
            <a:noFill/>
            <a:miter lim="800000"/>
            <a:headEnd/>
            <a:tailEnd/>
          </a:ln>
        </p:spPr>
        <p:txBody>
          <a:bodyPr wrap="none" anchor="ctr">
            <a:spAutoFit/>
          </a:bodyPr>
          <a:lstStyle/>
          <a:p>
            <a:pPr algn="justLow" rtl="1"/>
            <a:r>
              <a:rPr lang="fa-IR" altLang="en-US"/>
              <a:t>پس از جایگذاری خواهیم داشت:</a:t>
            </a:r>
          </a:p>
        </p:txBody>
      </p:sp>
      <p:sp>
        <p:nvSpPr>
          <p:cNvPr id="11" name="Rectangle 6"/>
          <p:cNvSpPr>
            <a:spLocks noChangeArrowheads="1"/>
          </p:cNvSpPr>
          <p:nvPr/>
        </p:nvSpPr>
        <p:spPr bwMode="auto">
          <a:xfrm>
            <a:off x="3760788" y="2071688"/>
            <a:ext cx="5383212" cy="461962"/>
          </a:xfrm>
          <a:prstGeom prst="rect">
            <a:avLst/>
          </a:prstGeom>
          <a:noFill/>
          <a:ln w="9525" algn="ctr">
            <a:noFill/>
            <a:miter lim="800000"/>
            <a:headEnd/>
            <a:tailEnd/>
          </a:ln>
        </p:spPr>
        <p:txBody>
          <a:bodyPr wrap="none" anchor="ctr">
            <a:spAutoFit/>
          </a:bodyPr>
          <a:lstStyle/>
          <a:p>
            <a:pPr algn="justLow" rtl="1"/>
            <a:r>
              <a:rPr lang="fa-IR" altLang="en-US"/>
              <a:t>و چون تغییرات </a:t>
            </a:r>
            <a:r>
              <a:rPr lang="el-GR" altLang="en-US" i="1"/>
              <a:t>δ</a:t>
            </a:r>
            <a:r>
              <a:rPr lang="en-US" altLang="en-US" i="1"/>
              <a:t>F</a:t>
            </a:r>
            <a:r>
              <a:rPr lang="en-US" altLang="en-US" i="1" baseline="-25000"/>
              <a:t>i</a:t>
            </a:r>
            <a:r>
              <a:rPr lang="fa-IR" altLang="en-US" i="1" baseline="-25000"/>
              <a:t> </a:t>
            </a:r>
            <a:r>
              <a:rPr lang="fa-IR" altLang="en-US"/>
              <a:t>اختیاری است، نتیجه می گیریم که:</a:t>
            </a:r>
          </a:p>
        </p:txBody>
      </p:sp>
      <p:sp>
        <p:nvSpPr>
          <p:cNvPr id="12" name="Rectangle 6"/>
          <p:cNvSpPr>
            <a:spLocks noChangeArrowheads="1"/>
          </p:cNvSpPr>
          <p:nvPr/>
        </p:nvSpPr>
        <p:spPr bwMode="auto">
          <a:xfrm>
            <a:off x="4500563" y="2928938"/>
            <a:ext cx="4384675" cy="461962"/>
          </a:xfrm>
          <a:prstGeom prst="rect">
            <a:avLst/>
          </a:prstGeom>
          <a:noFill/>
          <a:ln w="9525" algn="ctr">
            <a:noFill/>
            <a:miter lim="800000"/>
            <a:headEnd/>
            <a:tailEnd/>
          </a:ln>
        </p:spPr>
        <p:txBody>
          <a:bodyPr wrap="none" anchor="ctr">
            <a:spAutoFit/>
          </a:bodyPr>
          <a:lstStyle/>
          <a:p>
            <a:pPr algn="justLow" rtl="1"/>
            <a:r>
              <a:rPr lang="fa-IR" altLang="en-US"/>
              <a:t>برای اجسام ارتجاعی خطی نیز خواهیم داشت:</a:t>
            </a:r>
          </a:p>
        </p:txBody>
      </p:sp>
      <p:graphicFrame>
        <p:nvGraphicFramePr>
          <p:cNvPr id="2" name="Object 4"/>
          <p:cNvGraphicFramePr>
            <a:graphicFrameLocks noChangeAspect="1"/>
          </p:cNvGraphicFramePr>
          <p:nvPr/>
        </p:nvGraphicFramePr>
        <p:xfrm>
          <a:off x="3071813" y="3071813"/>
          <a:ext cx="1238250" cy="925512"/>
        </p:xfrm>
        <a:graphic>
          <a:graphicData uri="http://schemas.openxmlformats.org/presentationml/2006/ole">
            <p:oleObj spid="_x0000_s37892" name="Equation" r:id="rId5" imgW="571252" imgH="431613"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83313"/>
                                        </p:tgtEl>
                                        <p:attrNameLst>
                                          <p:attrName>style.visibility</p:attrName>
                                        </p:attrNameLst>
                                      </p:cBhvr>
                                      <p:to>
                                        <p:strVal val="visible"/>
                                      </p:to>
                                    </p:set>
                                    <p:anim calcmode="lin" valueType="num">
                                      <p:cBhvr additive="base">
                                        <p:cTn id="13" dur="500" fill="hold"/>
                                        <p:tgtEl>
                                          <p:spTgt spid="183313"/>
                                        </p:tgtEl>
                                        <p:attrNameLst>
                                          <p:attrName>ppt_x</p:attrName>
                                        </p:attrNameLst>
                                      </p:cBhvr>
                                      <p:tavLst>
                                        <p:tav tm="0">
                                          <p:val>
                                            <p:strVal val="#ppt_x"/>
                                          </p:val>
                                        </p:tav>
                                        <p:tav tm="100000">
                                          <p:val>
                                            <p:strVal val="#ppt_x"/>
                                          </p:val>
                                        </p:tav>
                                      </p:tavLst>
                                    </p:anim>
                                    <p:anim calcmode="lin" valueType="num">
                                      <p:cBhvr additive="base">
                                        <p:cTn id="14" dur="500" fill="hold"/>
                                        <p:tgtEl>
                                          <p:spTgt spid="1833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83316"/>
                                        </p:tgtEl>
                                        <p:attrNameLst>
                                          <p:attrName>style.visibility</p:attrName>
                                        </p:attrNameLst>
                                      </p:cBhvr>
                                      <p:to>
                                        <p:strVal val="visible"/>
                                      </p:to>
                                    </p:set>
                                    <p:anim calcmode="lin" valueType="num">
                                      <p:cBhvr additive="base">
                                        <p:cTn id="25" dur="500" fill="hold"/>
                                        <p:tgtEl>
                                          <p:spTgt spid="183316"/>
                                        </p:tgtEl>
                                        <p:attrNameLst>
                                          <p:attrName>ppt_x</p:attrName>
                                        </p:attrNameLst>
                                      </p:cBhvr>
                                      <p:tavLst>
                                        <p:tav tm="0">
                                          <p:val>
                                            <p:strVal val="#ppt_x"/>
                                          </p:val>
                                        </p:tav>
                                        <p:tav tm="100000">
                                          <p:val>
                                            <p:strVal val="#ppt_x"/>
                                          </p:val>
                                        </p:tav>
                                      </p:tavLst>
                                    </p:anim>
                                    <p:anim calcmode="lin" valueType="num">
                                      <p:cBhvr additive="base">
                                        <p:cTn id="26" dur="500" fill="hold"/>
                                        <p:tgtEl>
                                          <p:spTgt spid="18331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500" fill="hold"/>
                                        <p:tgtEl>
                                          <p:spTgt spid="12"/>
                                        </p:tgtEl>
                                        <p:attrNameLst>
                                          <p:attrName>ppt_x</p:attrName>
                                        </p:attrNameLst>
                                      </p:cBhvr>
                                      <p:tavLst>
                                        <p:tav tm="0">
                                          <p:val>
                                            <p:strVal val="#ppt_x"/>
                                          </p:val>
                                        </p:tav>
                                        <p:tav tm="100000">
                                          <p:val>
                                            <p:strVal val="#ppt_x"/>
                                          </p:val>
                                        </p:tav>
                                      </p:tavLst>
                                    </p:anim>
                                    <p:anim calcmode="lin" valueType="num">
                                      <p:cBhvr additive="base">
                                        <p:cTn id="32"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2"/>
                                        </p:tgtEl>
                                        <p:attrNameLst>
                                          <p:attrName>style.visibility</p:attrName>
                                        </p:attrNameLst>
                                      </p:cBhvr>
                                      <p:to>
                                        <p:strVal val="visible"/>
                                      </p:to>
                                    </p:set>
                                    <p:anim calcmode="lin" valueType="num">
                                      <p:cBhvr additive="base">
                                        <p:cTn id="37" dur="500" fill="hold"/>
                                        <p:tgtEl>
                                          <p:spTgt spid="2"/>
                                        </p:tgtEl>
                                        <p:attrNameLst>
                                          <p:attrName>ppt_x</p:attrName>
                                        </p:attrNameLst>
                                      </p:cBhvr>
                                      <p:tavLst>
                                        <p:tav tm="0">
                                          <p:val>
                                            <p:strVal val="#ppt_x"/>
                                          </p:val>
                                        </p:tav>
                                        <p:tav tm="100000">
                                          <p:val>
                                            <p:strVal val="#ppt_x"/>
                                          </p:val>
                                        </p:tav>
                                      </p:tavLst>
                                    </p:anim>
                                    <p:anim calcmode="lin" valueType="num">
                                      <p:cBhvr additive="base">
                                        <p:cTn id="3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84326"/>
                                        </p:tgtEl>
                                        <p:attrNameLst>
                                          <p:attrName>style.visibility</p:attrName>
                                        </p:attrNameLst>
                                      </p:cBhvr>
                                      <p:to>
                                        <p:strVal val="visible"/>
                                      </p:to>
                                    </p:set>
                                    <p:anim calcmode="lin" valueType="num">
                                      <p:cBhvr additive="base">
                                        <p:cTn id="43" dur="500" fill="hold"/>
                                        <p:tgtEl>
                                          <p:spTgt spid="184326"/>
                                        </p:tgtEl>
                                        <p:attrNameLst>
                                          <p:attrName>ppt_x</p:attrName>
                                        </p:attrNameLst>
                                      </p:cBhvr>
                                      <p:tavLst>
                                        <p:tav tm="0">
                                          <p:val>
                                            <p:strVal val="#ppt_x"/>
                                          </p:val>
                                        </p:tav>
                                        <p:tav tm="100000">
                                          <p:val>
                                            <p:strVal val="#ppt_x"/>
                                          </p:val>
                                        </p:tav>
                                      </p:tavLst>
                                    </p:anim>
                                    <p:anim calcmode="lin" valueType="num">
                                      <p:cBhvr additive="base">
                                        <p:cTn id="44" dur="500" fill="hold"/>
                                        <p:tgtEl>
                                          <p:spTgt spid="184326"/>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84327"/>
                                        </p:tgtEl>
                                        <p:attrNameLst>
                                          <p:attrName>style.visibility</p:attrName>
                                        </p:attrNameLst>
                                      </p:cBhvr>
                                      <p:to>
                                        <p:strVal val="visible"/>
                                      </p:to>
                                    </p:set>
                                    <p:anim calcmode="lin" valueType="num">
                                      <p:cBhvr additive="base">
                                        <p:cTn id="49" dur="500" fill="hold"/>
                                        <p:tgtEl>
                                          <p:spTgt spid="184327"/>
                                        </p:tgtEl>
                                        <p:attrNameLst>
                                          <p:attrName>ppt_x</p:attrName>
                                        </p:attrNameLst>
                                      </p:cBhvr>
                                      <p:tavLst>
                                        <p:tav tm="0">
                                          <p:val>
                                            <p:strVal val="#ppt_x"/>
                                          </p:val>
                                        </p:tav>
                                        <p:tav tm="100000">
                                          <p:val>
                                            <p:strVal val="#ppt_x"/>
                                          </p:val>
                                        </p:tav>
                                      </p:tavLst>
                                    </p:anim>
                                    <p:anim calcmode="lin" valueType="num">
                                      <p:cBhvr additive="base">
                                        <p:cTn id="50" dur="500" fill="hold"/>
                                        <p:tgtEl>
                                          <p:spTgt spid="184327"/>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84328">
                                            <p:txEl>
                                              <p:pRg st="0" end="0"/>
                                            </p:txEl>
                                          </p:spTgt>
                                        </p:tgtEl>
                                        <p:attrNameLst>
                                          <p:attrName>style.visibility</p:attrName>
                                        </p:attrNameLst>
                                      </p:cBhvr>
                                      <p:to>
                                        <p:strVal val="visible"/>
                                      </p:to>
                                    </p:set>
                                    <p:anim calcmode="lin" valueType="num">
                                      <p:cBhvr additive="base">
                                        <p:cTn id="55" dur="500" fill="hold"/>
                                        <p:tgtEl>
                                          <p:spTgt spid="184328">
                                            <p:txEl>
                                              <p:pRg st="0" end="0"/>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18432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26" grpId="0"/>
      <p:bldP spid="184327" grpId="0"/>
      <p:bldP spid="10" grpId="0"/>
      <p:bldP spid="11" grpId="0"/>
      <p:bldP spid="12"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8" descr="l"/>
          <p:cNvPicPr>
            <a:picLocks noChangeAspect="1" noChangeArrowheads="1"/>
          </p:cNvPicPr>
          <p:nvPr/>
        </p:nvPicPr>
        <p:blipFill>
          <a:blip r:embed="rId3"/>
          <a:srcRect/>
          <a:stretch>
            <a:fillRect/>
          </a:stretch>
        </p:blipFill>
        <p:spPr bwMode="auto">
          <a:xfrm>
            <a:off x="0" y="0"/>
            <a:ext cx="9144000" cy="6858000"/>
          </a:xfrm>
          <a:prstGeom prst="rect">
            <a:avLst/>
          </a:prstGeom>
          <a:noFill/>
          <a:ln w="9525">
            <a:noFill/>
            <a:miter lim="800000"/>
            <a:headEnd/>
            <a:tailEnd/>
          </a:ln>
        </p:spPr>
      </p:pic>
      <p:sp>
        <p:nvSpPr>
          <p:cNvPr id="116742" name="Text Box 6"/>
          <p:cNvSpPr txBox="1">
            <a:spLocks noChangeArrowheads="1"/>
          </p:cNvSpPr>
          <p:nvPr/>
        </p:nvSpPr>
        <p:spPr bwMode="auto">
          <a:xfrm>
            <a:off x="0" y="1916113"/>
            <a:ext cx="9144000" cy="701675"/>
          </a:xfrm>
          <a:prstGeom prst="rect">
            <a:avLst/>
          </a:prstGeom>
          <a:gradFill rotWithShape="1">
            <a:gsLst>
              <a:gs pos="0">
                <a:srgbClr val="FFFFCC">
                  <a:alpha val="20000"/>
                </a:srgbClr>
              </a:gs>
              <a:gs pos="100000">
                <a:srgbClr val="76765E"/>
              </a:gs>
            </a:gsLst>
            <a:lin ang="5400000" scaled="1"/>
          </a:gradFill>
          <a:ln w="9525">
            <a:noFill/>
            <a:miter lim="800000"/>
            <a:headEnd/>
            <a:tailEnd/>
          </a:ln>
          <a:effectLst>
            <a:outerShdw dist="35921" dir="2700000" algn="ctr" rotWithShape="0">
              <a:schemeClr val="bg2"/>
            </a:outerShdw>
          </a:effectLst>
        </p:spPr>
        <p:txBody>
          <a:bodyPr>
            <a:spAutoFit/>
          </a:bodyPr>
          <a:lstStyle/>
          <a:p>
            <a:pPr algn="ctr" rtl="1" eaLnBrk="1" hangingPunct="1"/>
            <a:r>
              <a:rPr lang="fa-IR" sz="4000" b="1">
                <a:solidFill>
                  <a:srgbClr val="FF0000"/>
                </a:solidFill>
                <a:latin typeface="Arial" charset="0"/>
                <a:cs typeface="B Zar" pitchFamily="2" charset="-78"/>
              </a:rPr>
              <a:t>با تشکر از توجه شما </a:t>
            </a:r>
            <a:r>
              <a:rPr lang="en-US" sz="4000" b="1">
                <a:solidFill>
                  <a:srgbClr val="FF0000"/>
                </a:solidFill>
                <a:cs typeface="B Zar" pitchFamily="2" charset="-78"/>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0" presetClass="entr" presetSubtype="0" fill="hold" grpId="0" nodeType="afterEffect">
                                  <p:stCondLst>
                                    <p:cond delay="0"/>
                                  </p:stCondLst>
                                  <p:iterate type="lt">
                                    <p:tmPct val="0"/>
                                  </p:iterate>
                                  <p:childTnLst>
                                    <p:set>
                                      <p:cBhvr>
                                        <p:cTn id="6" dur="1" fill="hold">
                                          <p:stCondLst>
                                            <p:cond delay="0"/>
                                          </p:stCondLst>
                                        </p:cTn>
                                        <p:tgtEl>
                                          <p:spTgt spid="116742"/>
                                        </p:tgtEl>
                                        <p:attrNameLst>
                                          <p:attrName>style.visibility</p:attrName>
                                        </p:attrNameLst>
                                      </p:cBhvr>
                                      <p:to>
                                        <p:strVal val="visible"/>
                                      </p:to>
                                    </p:set>
                                    <p:animEffect transition="in" filter="fade">
                                      <p:cBhvr>
                                        <p:cTn id="7" dur="2000"/>
                                        <p:tgtEl>
                                          <p:spTgt spid="116742"/>
                                        </p:tgtEl>
                                      </p:cBhvr>
                                    </p:animEffect>
                                  </p:childTnLst>
                                </p:cTn>
                              </p:par>
                            </p:childTnLst>
                          </p:cTn>
                        </p:par>
                        <p:par>
                          <p:cTn id="8" fill="hold" nodeType="afterGroup">
                            <p:stCondLst>
                              <p:cond delay="2000"/>
                            </p:stCondLst>
                            <p:childTnLst>
                              <p:par>
                                <p:cTn id="9" presetID="38" presetClass="exit" presetSubtype="0" accel="50000" fill="hold" grpId="1" nodeType="afterEffect">
                                  <p:stCondLst>
                                    <p:cond delay="0"/>
                                  </p:stCondLst>
                                  <p:iterate type="lt">
                                    <p:tmPct val="50000"/>
                                  </p:iterate>
                                  <p:childTnLst>
                                    <p:anim calcmode="lin" valueType="num">
                                      <p:cBhvr>
                                        <p:cTn id="10" dur="500">
                                          <p:stCondLst>
                                            <p:cond delay="0"/>
                                          </p:stCondLst>
                                        </p:cTn>
                                        <p:tgtEl>
                                          <p:spTgt spid="116742"/>
                                        </p:tgtEl>
                                        <p:attrNameLst>
                                          <p:attrName>style.rotation</p:attrName>
                                        </p:attrNameLst>
                                      </p:cBhvr>
                                      <p:tavLst>
                                        <p:tav tm="0">
                                          <p:val>
                                            <p:fltVal val="0"/>
                                          </p:val>
                                        </p:tav>
                                        <p:tav tm="100000">
                                          <p:val>
                                            <p:fltVal val="45"/>
                                          </p:val>
                                        </p:tav>
                                      </p:tavLst>
                                    </p:anim>
                                    <p:anim calcmode="lin" valueType="num">
                                      <p:cBhvr>
                                        <p:cTn id="11" dur="500">
                                          <p:stCondLst>
                                            <p:cond delay="0"/>
                                          </p:stCondLst>
                                        </p:cTn>
                                        <p:tgtEl>
                                          <p:spTgt spid="116742"/>
                                        </p:tgtEl>
                                        <p:attrNameLst>
                                          <p:attrName>ppt_y</p:attrName>
                                        </p:attrNameLst>
                                      </p:cBhvr>
                                      <p:tavLst>
                                        <p:tav tm="0">
                                          <p:val>
                                            <p:strVal val="ppt_y"/>
                                          </p:val>
                                        </p:tav>
                                        <p:tav tm="100000">
                                          <p:val>
                                            <p:strVal val="ppt_y+1"/>
                                          </p:val>
                                        </p:tav>
                                      </p:tavLst>
                                    </p:anim>
                                    <p:set>
                                      <p:cBhvr>
                                        <p:cTn id="12" dur="1" fill="hold">
                                          <p:stCondLst>
                                            <p:cond delay="499"/>
                                          </p:stCondLst>
                                        </p:cTn>
                                        <p:tgtEl>
                                          <p:spTgt spid="1167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742" grpId="0" animBg="1"/>
      <p:bldP spid="116742" grpId="1"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71802" y="2714620"/>
            <a:ext cx="3170237" cy="2468563"/>
          </a:xfrm>
        </p:spPr>
        <p:txBody>
          <a:bodyPr rtlCol="0">
            <a:normAutofit fontScale="90000"/>
          </a:bodyPr>
          <a:lstStyle/>
          <a:p>
            <a:pPr algn="ctr" eaLnBrk="1" fontAlgn="auto" hangingPunct="1">
              <a:lnSpc>
                <a:spcPct val="150000"/>
              </a:lnSpc>
              <a:spcAft>
                <a:spcPts val="0"/>
              </a:spcAft>
              <a:defRPr/>
            </a:pPr>
            <a:r>
              <a:rPr lang="fa-IR" sz="6600" dirty="0" smtClean="0">
                <a:solidFill>
                  <a:schemeClr val="tx1">
                    <a:lumMod val="85000"/>
                    <a:lumOff val="15000"/>
                  </a:schemeClr>
                </a:solidFill>
                <a:latin typeface="IranNastaliq" panose="02000503000000020003" pitchFamily="2" charset="0"/>
                <a:cs typeface="IranNastaliq" panose="02000503000000020003" pitchFamily="2" charset="0"/>
              </a:rPr>
              <a:t>با تشکر از توجه شما</a:t>
            </a:r>
            <a:br>
              <a:rPr lang="fa-IR" sz="6600" dirty="0" smtClean="0">
                <a:solidFill>
                  <a:schemeClr val="tx1">
                    <a:lumMod val="85000"/>
                    <a:lumOff val="15000"/>
                  </a:schemeClr>
                </a:solidFill>
                <a:latin typeface="IranNastaliq" panose="02000503000000020003" pitchFamily="2" charset="0"/>
                <a:cs typeface="IranNastaliq" panose="02000503000000020003" pitchFamily="2" charset="0"/>
              </a:rPr>
            </a:br>
            <a:endParaRPr lang="fa-IR" sz="6600" dirty="0">
              <a:solidFill>
                <a:schemeClr val="tx1">
                  <a:lumMod val="85000"/>
                  <a:lumOff val="15000"/>
                </a:schemeClr>
              </a:solidFill>
              <a:latin typeface="IranNastaliq" panose="02000503000000020003" pitchFamily="2" charset="0"/>
              <a:cs typeface="IranNastaliq" panose="02000503000000020003" pitchFamily="2"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D1347723-9571-4EA9-A568-007C83201137}" type="slidenum">
              <a:rPr lang="ar-SA" altLang="en-US" sz="1400" smtClean="0">
                <a:solidFill>
                  <a:schemeClr val="tx1"/>
                </a:solidFill>
                <a:cs typeface="Times New Roman" pitchFamily="18" charset="0"/>
              </a:rPr>
              <a:pPr/>
              <a:t>5</a:t>
            </a:fld>
            <a:endParaRPr lang="en-US" altLang="en-US" sz="1400" smtClean="0">
              <a:solidFill>
                <a:schemeClr val="tx1"/>
              </a:solidFill>
              <a:cs typeface="Times New Roman" pitchFamily="18" charset="0"/>
            </a:endParaRPr>
          </a:p>
        </p:txBody>
      </p:sp>
      <p:sp>
        <p:nvSpPr>
          <p:cNvPr id="22531"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dirty="0">
                <a:solidFill>
                  <a:srgbClr val="FF9966"/>
                </a:solidFill>
              </a:rPr>
              <a:t>فصل چهارم: </a:t>
            </a:r>
            <a:r>
              <a:rPr lang="fa-IR" altLang="en-US" sz="2800" dirty="0">
                <a:solidFill>
                  <a:srgbClr val="FF9966"/>
                </a:solidFill>
                <a:cs typeface="Times New Roman" pitchFamily="18" charset="0"/>
              </a:rPr>
              <a:t>روش هاي انرژي</a:t>
            </a:r>
            <a:endParaRPr lang="en-US" altLang="en-US" sz="2800" dirty="0">
              <a:solidFill>
                <a:srgbClr val="FF9966"/>
              </a:solidFill>
              <a:cs typeface="Times New Roman" pitchFamily="18" charset="0"/>
            </a:endParaRPr>
          </a:p>
        </p:txBody>
      </p:sp>
      <p:sp>
        <p:nvSpPr>
          <p:cNvPr id="22532"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54630" name="Rectangle 6"/>
          <p:cNvSpPr>
            <a:spLocks noChangeArrowheads="1"/>
          </p:cNvSpPr>
          <p:nvPr/>
        </p:nvSpPr>
        <p:spPr bwMode="auto">
          <a:xfrm>
            <a:off x="6804025" y="1095375"/>
            <a:ext cx="2089150" cy="519113"/>
          </a:xfrm>
          <a:prstGeom prst="rect">
            <a:avLst/>
          </a:prstGeom>
          <a:noFill/>
          <a:ln w="9525" algn="ctr">
            <a:noFill/>
            <a:miter lim="800000"/>
            <a:headEnd/>
            <a:tailEnd/>
          </a:ln>
        </p:spPr>
        <p:txBody>
          <a:bodyPr wrap="none" anchor="ctr">
            <a:spAutoFit/>
          </a:bodyPr>
          <a:lstStyle/>
          <a:p>
            <a:pPr algn="r" rtl="1"/>
            <a:r>
              <a:rPr lang="fa-IR" altLang="en-US" sz="2800" dirty="0">
                <a:solidFill>
                  <a:srgbClr val="FFFF66"/>
                </a:solidFill>
              </a:rPr>
              <a:t>1) تعاريف بنيادي</a:t>
            </a:r>
          </a:p>
        </p:txBody>
      </p:sp>
      <p:sp>
        <p:nvSpPr>
          <p:cNvPr id="154631" name="Rectangle 7"/>
          <p:cNvSpPr>
            <a:spLocks noChangeArrowheads="1"/>
          </p:cNvSpPr>
          <p:nvPr/>
        </p:nvSpPr>
        <p:spPr bwMode="auto">
          <a:xfrm>
            <a:off x="6848475" y="1844675"/>
            <a:ext cx="2057400" cy="457200"/>
          </a:xfrm>
          <a:prstGeom prst="rect">
            <a:avLst/>
          </a:prstGeom>
          <a:noFill/>
          <a:ln w="9525" algn="ctr">
            <a:noFill/>
            <a:miter lim="800000"/>
            <a:headEnd/>
            <a:tailEnd/>
          </a:ln>
        </p:spPr>
        <p:txBody>
          <a:bodyPr wrap="none" anchor="ctr">
            <a:spAutoFit/>
          </a:bodyPr>
          <a:lstStyle/>
          <a:p>
            <a:pPr algn="r" rtl="1"/>
            <a:r>
              <a:rPr lang="fa-IR" altLang="en-US" dirty="0">
                <a:solidFill>
                  <a:srgbClr val="FF7C80"/>
                </a:solidFill>
              </a:rPr>
              <a:t>الف) كار (</a:t>
            </a:r>
            <a:r>
              <a:rPr lang="en-US" altLang="en-US" dirty="0">
                <a:solidFill>
                  <a:srgbClr val="FF7C80"/>
                </a:solidFill>
              </a:rPr>
              <a:t>Work</a:t>
            </a:r>
            <a:r>
              <a:rPr lang="fa-IR" altLang="en-US" dirty="0">
                <a:solidFill>
                  <a:srgbClr val="FF7C80"/>
                </a:solidFill>
              </a:rPr>
              <a:t>)</a:t>
            </a:r>
          </a:p>
        </p:txBody>
      </p:sp>
      <p:sp>
        <p:nvSpPr>
          <p:cNvPr id="22535" name="Rectangle 11"/>
          <p:cNvSpPr>
            <a:spLocks noChangeArrowheads="1"/>
          </p:cNvSpPr>
          <p:nvPr/>
        </p:nvSpPr>
        <p:spPr bwMode="auto">
          <a:xfrm>
            <a:off x="0" y="33385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19"/>
          <p:cNvGrpSpPr>
            <a:grpSpLocks/>
          </p:cNvGrpSpPr>
          <p:nvPr/>
        </p:nvGrpSpPr>
        <p:grpSpPr bwMode="auto">
          <a:xfrm>
            <a:off x="250825" y="2565400"/>
            <a:ext cx="8642350" cy="830263"/>
            <a:chOff x="250825" y="2565400"/>
            <a:chExt cx="8642350" cy="830997"/>
          </a:xfrm>
        </p:grpSpPr>
        <p:sp>
          <p:nvSpPr>
            <p:cNvPr id="22550" name="Text Box 9"/>
            <p:cNvSpPr txBox="1">
              <a:spLocks noChangeArrowheads="1"/>
            </p:cNvSpPr>
            <p:nvPr/>
          </p:nvSpPr>
          <p:spPr bwMode="auto">
            <a:xfrm>
              <a:off x="250825" y="2565400"/>
              <a:ext cx="8642350" cy="830997"/>
            </a:xfrm>
            <a:prstGeom prst="rect">
              <a:avLst/>
            </a:prstGeom>
            <a:noFill/>
            <a:ln w="9525" algn="ctr">
              <a:noFill/>
              <a:miter lim="800000"/>
              <a:headEnd/>
              <a:tailEnd/>
            </a:ln>
          </p:spPr>
          <p:txBody>
            <a:bodyPr>
              <a:spAutoFit/>
            </a:bodyPr>
            <a:lstStyle/>
            <a:p>
              <a:pPr algn="just" rtl="1" eaLnBrk="1" hangingPunct="1">
                <a:spcBef>
                  <a:spcPct val="50000"/>
                </a:spcBef>
              </a:pPr>
              <a:r>
                <a:rPr lang="fa-IR" altLang="en-US" dirty="0"/>
                <a:t>هرگاه نقطه اثر نيروي </a:t>
              </a:r>
              <a:r>
                <a:rPr lang="en-US" altLang="en-US" i="1" dirty="0"/>
                <a:t>F</a:t>
              </a:r>
              <a:r>
                <a:rPr lang="fa-IR" altLang="en-US" dirty="0"/>
                <a:t> كه به سيستمي اعمال مي شود به اندازه جزئي      جابجا شود، گفته مي شود كه مقدار جزئي كار </a:t>
              </a:r>
              <a:r>
                <a:rPr lang="en-US" altLang="en-US" i="1" dirty="0" err="1"/>
                <a:t>dw</a:t>
              </a:r>
              <a:r>
                <a:rPr lang="fa-IR" altLang="en-US" dirty="0"/>
                <a:t> انجام یافته است:</a:t>
              </a:r>
              <a:endParaRPr lang="en-US" altLang="en-US" dirty="0"/>
            </a:p>
          </p:txBody>
        </p:sp>
        <p:graphicFrame>
          <p:nvGraphicFramePr>
            <p:cNvPr id="22551" name="Object 10"/>
            <p:cNvGraphicFramePr>
              <a:graphicFrameLocks noChangeAspect="1"/>
            </p:cNvGraphicFramePr>
            <p:nvPr/>
          </p:nvGraphicFramePr>
          <p:xfrm>
            <a:off x="1476375" y="2620963"/>
            <a:ext cx="395288" cy="376237"/>
          </p:xfrm>
          <a:graphic>
            <a:graphicData uri="http://schemas.openxmlformats.org/presentationml/2006/ole">
              <p:oleObj spid="_x0000_s2054" name="Equation" r:id="rId3" imgW="190335" imgH="177646" progId="Equation.3">
                <p:embed/>
              </p:oleObj>
            </a:graphicData>
          </a:graphic>
        </p:graphicFrame>
      </p:grpSp>
      <p:sp>
        <p:nvSpPr>
          <p:cNvPr id="22537" name="Rectangle 12"/>
          <p:cNvSpPr>
            <a:spLocks noChangeArrowheads="1"/>
          </p:cNvSpPr>
          <p:nvPr/>
        </p:nvSpPr>
        <p:spPr bwMode="auto">
          <a:xfrm>
            <a:off x="0" y="35194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2538" name="Rectangle 14"/>
          <p:cNvSpPr>
            <a:spLocks noChangeArrowheads="1"/>
          </p:cNvSpPr>
          <p:nvPr/>
        </p:nvSpPr>
        <p:spPr bwMode="auto">
          <a:xfrm>
            <a:off x="0" y="3314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54637" name="Object 13"/>
          <p:cNvGraphicFramePr>
            <a:graphicFrameLocks noChangeAspect="1"/>
          </p:cNvGraphicFramePr>
          <p:nvPr/>
        </p:nvGraphicFramePr>
        <p:xfrm>
          <a:off x="323850" y="3357563"/>
          <a:ext cx="1584325" cy="520700"/>
        </p:xfrm>
        <a:graphic>
          <a:graphicData uri="http://schemas.openxmlformats.org/presentationml/2006/ole">
            <p:oleObj spid="_x0000_s2050" name="Equation" r:id="rId4" imgW="698500" imgH="228600" progId="">
              <p:embed/>
            </p:oleObj>
          </a:graphicData>
        </a:graphic>
      </p:graphicFrame>
      <p:sp>
        <p:nvSpPr>
          <p:cNvPr id="22540" name="Rectangle 15"/>
          <p:cNvSpPr>
            <a:spLocks noChangeArrowheads="1"/>
          </p:cNvSpPr>
          <p:nvPr/>
        </p:nvSpPr>
        <p:spPr bwMode="auto">
          <a:xfrm>
            <a:off x="0" y="3543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54640" name="Rectangle 16"/>
          <p:cNvSpPr>
            <a:spLocks noChangeArrowheads="1"/>
          </p:cNvSpPr>
          <p:nvPr/>
        </p:nvSpPr>
        <p:spPr bwMode="auto">
          <a:xfrm>
            <a:off x="5219700" y="4005263"/>
            <a:ext cx="3627438" cy="457200"/>
          </a:xfrm>
          <a:prstGeom prst="rect">
            <a:avLst/>
          </a:prstGeom>
          <a:noFill/>
          <a:ln w="9525" algn="ctr">
            <a:noFill/>
            <a:miter lim="800000"/>
            <a:headEnd/>
            <a:tailEnd/>
          </a:ln>
        </p:spPr>
        <p:txBody>
          <a:bodyPr wrap="none" anchor="ctr">
            <a:spAutoFit/>
          </a:bodyPr>
          <a:lstStyle/>
          <a:p>
            <a:pPr algn="justLow" rtl="1"/>
            <a:r>
              <a:rPr lang="fa-IR" altLang="en-US" dirty="0">
                <a:solidFill>
                  <a:srgbClr val="FF7C80"/>
                </a:solidFill>
              </a:rPr>
              <a:t>ب) كار مجازي (</a:t>
            </a:r>
            <a:r>
              <a:rPr lang="en-US" altLang="en-US" dirty="0">
                <a:solidFill>
                  <a:srgbClr val="FF7C80"/>
                </a:solidFill>
              </a:rPr>
              <a:t>Virtual Work</a:t>
            </a:r>
            <a:r>
              <a:rPr lang="fa-IR" altLang="en-US" dirty="0">
                <a:solidFill>
                  <a:srgbClr val="FF7C80"/>
                </a:solidFill>
              </a:rPr>
              <a:t>)</a:t>
            </a:r>
          </a:p>
        </p:txBody>
      </p:sp>
      <p:sp>
        <p:nvSpPr>
          <p:cNvPr id="22542" name="Text Box 17"/>
          <p:cNvSpPr txBox="1">
            <a:spLocks noChangeArrowheads="1"/>
          </p:cNvSpPr>
          <p:nvPr/>
        </p:nvSpPr>
        <p:spPr bwMode="auto">
          <a:xfrm>
            <a:off x="250825" y="5084763"/>
            <a:ext cx="8675688" cy="457200"/>
          </a:xfrm>
          <a:prstGeom prst="rect">
            <a:avLst/>
          </a:prstGeom>
          <a:noFill/>
          <a:ln w="9525" algn="ctr">
            <a:noFill/>
            <a:miter lim="800000"/>
            <a:headEnd/>
            <a:tailEnd/>
          </a:ln>
        </p:spPr>
        <p:txBody>
          <a:bodyPr>
            <a:spAutoFit/>
          </a:bodyPr>
          <a:lstStyle/>
          <a:p>
            <a:pPr algn="ctr" eaLnBrk="1" hangingPunct="1">
              <a:spcBef>
                <a:spcPct val="50000"/>
              </a:spcBef>
            </a:pPr>
            <a:endParaRPr lang="fa-IR" altLang="en-US"/>
          </a:p>
        </p:txBody>
      </p:sp>
      <p:sp>
        <p:nvSpPr>
          <p:cNvPr id="22543" name="Rectangle 20"/>
          <p:cNvSpPr>
            <a:spLocks noChangeArrowheads="1"/>
          </p:cNvSpPr>
          <p:nvPr/>
        </p:nvSpPr>
        <p:spPr bwMode="auto">
          <a:xfrm>
            <a:off x="0" y="329565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54643" name="Object 19"/>
          <p:cNvGraphicFramePr>
            <a:graphicFrameLocks noChangeAspect="1"/>
          </p:cNvGraphicFramePr>
          <p:nvPr/>
        </p:nvGraphicFramePr>
        <p:xfrm>
          <a:off x="422275" y="5588000"/>
          <a:ext cx="1965325" cy="622300"/>
        </p:xfrm>
        <a:graphic>
          <a:graphicData uri="http://schemas.openxmlformats.org/presentationml/2006/ole">
            <p:oleObj spid="_x0000_s2051" name="Equation" r:id="rId5" imgW="799753" imgH="253890" progId="">
              <p:embed/>
            </p:oleObj>
          </a:graphicData>
        </a:graphic>
      </p:graphicFrame>
      <p:sp>
        <p:nvSpPr>
          <p:cNvPr id="22545" name="Rectangle 21"/>
          <p:cNvSpPr>
            <a:spLocks noChangeArrowheads="1"/>
          </p:cNvSpPr>
          <p:nvPr/>
        </p:nvSpPr>
        <p:spPr bwMode="auto">
          <a:xfrm>
            <a:off x="0" y="356235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3" name="Group 22"/>
          <p:cNvGrpSpPr>
            <a:grpSpLocks/>
          </p:cNvGrpSpPr>
          <p:nvPr/>
        </p:nvGrpSpPr>
        <p:grpSpPr bwMode="auto">
          <a:xfrm>
            <a:off x="142875" y="4632325"/>
            <a:ext cx="9001125" cy="850900"/>
            <a:chOff x="142844" y="4631714"/>
            <a:chExt cx="9001156" cy="852246"/>
          </a:xfrm>
        </p:grpSpPr>
        <p:sp>
          <p:nvSpPr>
            <p:cNvPr id="22547" name="Text Box 18"/>
            <p:cNvSpPr txBox="1">
              <a:spLocks noChangeArrowheads="1"/>
            </p:cNvSpPr>
            <p:nvPr/>
          </p:nvSpPr>
          <p:spPr bwMode="auto">
            <a:xfrm>
              <a:off x="142844" y="4652963"/>
              <a:ext cx="9001156" cy="830997"/>
            </a:xfrm>
            <a:prstGeom prst="rect">
              <a:avLst/>
            </a:prstGeom>
            <a:noFill/>
            <a:ln w="9525" algn="ctr">
              <a:noFill/>
              <a:miter lim="800000"/>
              <a:headEnd/>
              <a:tailEnd/>
            </a:ln>
          </p:spPr>
          <p:txBody>
            <a:bodyPr>
              <a:spAutoFit/>
            </a:bodyPr>
            <a:lstStyle/>
            <a:p>
              <a:pPr algn="just" rtl="1" eaLnBrk="1" hangingPunct="1">
                <a:spcBef>
                  <a:spcPct val="50000"/>
                </a:spcBef>
              </a:pPr>
              <a:r>
                <a:rPr lang="fa-IR" altLang="en-US" dirty="0"/>
                <a:t>هرگاه نقطه اثر نيروي حقيقي اعمالي به سيستم       ، يك جابجايي تصوري يا ذهني        را طي كند، در اين صورت مقدار جزئي كار انجام مي گيرد كه به آن كار مجازي اطلاق مي شود:</a:t>
              </a:r>
              <a:endParaRPr lang="en-US" altLang="en-US" dirty="0"/>
            </a:p>
          </p:txBody>
        </p:sp>
        <p:graphicFrame>
          <p:nvGraphicFramePr>
            <p:cNvPr id="22548" name="Object 22"/>
            <p:cNvGraphicFramePr>
              <a:graphicFrameLocks noChangeAspect="1"/>
            </p:cNvGraphicFramePr>
            <p:nvPr/>
          </p:nvGraphicFramePr>
          <p:xfrm>
            <a:off x="500034" y="4643446"/>
            <a:ext cx="543435" cy="438169"/>
          </p:xfrm>
          <a:graphic>
            <a:graphicData uri="http://schemas.openxmlformats.org/presentationml/2006/ole">
              <p:oleObj spid="_x0000_s2052" name="Equation" r:id="rId6" imgW="266353" imgH="215619" progId="">
                <p:embed/>
              </p:oleObj>
            </a:graphicData>
          </a:graphic>
        </p:graphicFrame>
        <p:graphicFrame>
          <p:nvGraphicFramePr>
            <p:cNvPr id="22549" name="Object 23"/>
            <p:cNvGraphicFramePr>
              <a:graphicFrameLocks noChangeAspect="1"/>
            </p:cNvGraphicFramePr>
            <p:nvPr/>
          </p:nvGraphicFramePr>
          <p:xfrm>
            <a:off x="4116389" y="4631714"/>
            <a:ext cx="384173" cy="511798"/>
          </p:xfrm>
          <a:graphic>
            <a:graphicData uri="http://schemas.openxmlformats.org/presentationml/2006/ole">
              <p:oleObj spid="_x0000_s2053" name="Equation" r:id="rId7" imgW="190417" imgH="253890" progId="">
                <p:embed/>
              </p:oleObj>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4630"/>
                                        </p:tgtEl>
                                        <p:attrNameLst>
                                          <p:attrName>style.visibility</p:attrName>
                                        </p:attrNameLst>
                                      </p:cBhvr>
                                      <p:to>
                                        <p:strVal val="visible"/>
                                      </p:to>
                                    </p:set>
                                    <p:anim calcmode="lin" valueType="num">
                                      <p:cBhvr additive="base">
                                        <p:cTn id="7" dur="500" fill="hold"/>
                                        <p:tgtEl>
                                          <p:spTgt spid="154630"/>
                                        </p:tgtEl>
                                        <p:attrNameLst>
                                          <p:attrName>ppt_x</p:attrName>
                                        </p:attrNameLst>
                                      </p:cBhvr>
                                      <p:tavLst>
                                        <p:tav tm="0">
                                          <p:val>
                                            <p:strVal val="#ppt_x"/>
                                          </p:val>
                                        </p:tav>
                                        <p:tav tm="100000">
                                          <p:val>
                                            <p:strVal val="#ppt_x"/>
                                          </p:val>
                                        </p:tav>
                                      </p:tavLst>
                                    </p:anim>
                                    <p:anim calcmode="lin" valueType="num">
                                      <p:cBhvr additive="base">
                                        <p:cTn id="8" dur="500" fill="hold"/>
                                        <p:tgtEl>
                                          <p:spTgt spid="15463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4631"/>
                                        </p:tgtEl>
                                        <p:attrNameLst>
                                          <p:attrName>style.visibility</p:attrName>
                                        </p:attrNameLst>
                                      </p:cBhvr>
                                      <p:to>
                                        <p:strVal val="visible"/>
                                      </p:to>
                                    </p:set>
                                    <p:anim calcmode="lin" valueType="num">
                                      <p:cBhvr additive="base">
                                        <p:cTn id="13" dur="500" fill="hold"/>
                                        <p:tgtEl>
                                          <p:spTgt spid="154631"/>
                                        </p:tgtEl>
                                        <p:attrNameLst>
                                          <p:attrName>ppt_x</p:attrName>
                                        </p:attrNameLst>
                                      </p:cBhvr>
                                      <p:tavLst>
                                        <p:tav tm="0">
                                          <p:val>
                                            <p:strVal val="#ppt_x"/>
                                          </p:val>
                                        </p:tav>
                                        <p:tav tm="100000">
                                          <p:val>
                                            <p:strVal val="#ppt_x"/>
                                          </p:val>
                                        </p:tav>
                                      </p:tavLst>
                                    </p:anim>
                                    <p:anim calcmode="lin" valueType="num">
                                      <p:cBhvr additive="base">
                                        <p:cTn id="14" dur="500" fill="hold"/>
                                        <p:tgtEl>
                                          <p:spTgt spid="15463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 presetClass="entr" presetSubtype="10" fill="hold"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heckerboard(across)">
                                      <p:cBhvr>
                                        <p:cTn id="19" dur="500"/>
                                        <p:tgtEl>
                                          <p:spTgt spid="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154637"/>
                                        </p:tgtEl>
                                        <p:attrNameLst>
                                          <p:attrName>style.visibility</p:attrName>
                                        </p:attrNameLst>
                                      </p:cBhvr>
                                      <p:to>
                                        <p:strVal val="visible"/>
                                      </p:to>
                                    </p:set>
                                    <p:anim calcmode="lin" valueType="num">
                                      <p:cBhvr additive="base">
                                        <p:cTn id="24" dur="500" fill="hold"/>
                                        <p:tgtEl>
                                          <p:spTgt spid="154637"/>
                                        </p:tgtEl>
                                        <p:attrNameLst>
                                          <p:attrName>ppt_x</p:attrName>
                                        </p:attrNameLst>
                                      </p:cBhvr>
                                      <p:tavLst>
                                        <p:tav tm="0">
                                          <p:val>
                                            <p:strVal val="#ppt_x"/>
                                          </p:val>
                                        </p:tav>
                                        <p:tav tm="100000">
                                          <p:val>
                                            <p:strVal val="#ppt_x"/>
                                          </p:val>
                                        </p:tav>
                                      </p:tavLst>
                                    </p:anim>
                                    <p:anim calcmode="lin" valueType="num">
                                      <p:cBhvr additive="base">
                                        <p:cTn id="25" dur="500" fill="hold"/>
                                        <p:tgtEl>
                                          <p:spTgt spid="15463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54640"/>
                                        </p:tgtEl>
                                        <p:attrNameLst>
                                          <p:attrName>style.visibility</p:attrName>
                                        </p:attrNameLst>
                                      </p:cBhvr>
                                      <p:to>
                                        <p:strVal val="visible"/>
                                      </p:to>
                                    </p:set>
                                    <p:anim calcmode="lin" valueType="num">
                                      <p:cBhvr additive="base">
                                        <p:cTn id="30" dur="500" fill="hold"/>
                                        <p:tgtEl>
                                          <p:spTgt spid="154640"/>
                                        </p:tgtEl>
                                        <p:attrNameLst>
                                          <p:attrName>ppt_x</p:attrName>
                                        </p:attrNameLst>
                                      </p:cBhvr>
                                      <p:tavLst>
                                        <p:tav tm="0">
                                          <p:val>
                                            <p:strVal val="#ppt_x"/>
                                          </p:val>
                                        </p:tav>
                                        <p:tav tm="100000">
                                          <p:val>
                                            <p:strVal val="#ppt_x"/>
                                          </p:val>
                                        </p:tav>
                                      </p:tavLst>
                                    </p:anim>
                                    <p:anim calcmode="lin" valueType="num">
                                      <p:cBhvr additive="base">
                                        <p:cTn id="31" dur="500" fill="hold"/>
                                        <p:tgtEl>
                                          <p:spTgt spid="154640"/>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5" presetClass="entr" presetSubtype="10" fill="hold" nodeType="clickEffect">
                                  <p:stCondLst>
                                    <p:cond delay="0"/>
                                  </p:stCondLst>
                                  <p:childTnLst>
                                    <p:set>
                                      <p:cBhvr>
                                        <p:cTn id="35" dur="1" fill="hold">
                                          <p:stCondLst>
                                            <p:cond delay="0"/>
                                          </p:stCondLst>
                                        </p:cTn>
                                        <p:tgtEl>
                                          <p:spTgt spid="3"/>
                                        </p:tgtEl>
                                        <p:attrNameLst>
                                          <p:attrName>style.visibility</p:attrName>
                                        </p:attrNameLst>
                                      </p:cBhvr>
                                      <p:to>
                                        <p:strVal val="visible"/>
                                      </p:to>
                                    </p:set>
                                    <p:animEffect transition="in" filter="checkerboard(across)">
                                      <p:cBhvr>
                                        <p:cTn id="36" dur="500"/>
                                        <p:tgtEl>
                                          <p:spTgt spid="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54643"/>
                                        </p:tgtEl>
                                        <p:attrNameLst>
                                          <p:attrName>style.visibility</p:attrName>
                                        </p:attrNameLst>
                                      </p:cBhvr>
                                      <p:to>
                                        <p:strVal val="visible"/>
                                      </p:to>
                                    </p:set>
                                    <p:anim calcmode="lin" valueType="num">
                                      <p:cBhvr additive="base">
                                        <p:cTn id="41" dur="500" fill="hold"/>
                                        <p:tgtEl>
                                          <p:spTgt spid="154643"/>
                                        </p:tgtEl>
                                        <p:attrNameLst>
                                          <p:attrName>ppt_x</p:attrName>
                                        </p:attrNameLst>
                                      </p:cBhvr>
                                      <p:tavLst>
                                        <p:tav tm="0">
                                          <p:val>
                                            <p:strVal val="#ppt_x"/>
                                          </p:val>
                                        </p:tav>
                                        <p:tav tm="100000">
                                          <p:val>
                                            <p:strVal val="#ppt_x"/>
                                          </p:val>
                                        </p:tav>
                                      </p:tavLst>
                                    </p:anim>
                                    <p:anim calcmode="lin" valueType="num">
                                      <p:cBhvr additive="base">
                                        <p:cTn id="42" dur="500" fill="hold"/>
                                        <p:tgtEl>
                                          <p:spTgt spid="1546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630" grpId="0"/>
      <p:bldP spid="154631" grpId="0"/>
      <p:bldP spid="154640"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879F4D19-B40D-4823-9BF1-A90C753C06DF}" type="slidenum">
              <a:rPr lang="ar-SA" altLang="en-US" sz="1400" smtClean="0">
                <a:solidFill>
                  <a:schemeClr val="tx1"/>
                </a:solidFill>
                <a:cs typeface="Times New Roman" pitchFamily="18" charset="0"/>
              </a:rPr>
              <a:pPr/>
              <a:t>6</a:t>
            </a:fld>
            <a:endParaRPr lang="en-US" altLang="en-US" sz="1400" smtClean="0">
              <a:solidFill>
                <a:schemeClr val="tx1"/>
              </a:solidFill>
              <a:cs typeface="Times New Roman" pitchFamily="18" charset="0"/>
            </a:endParaRPr>
          </a:p>
        </p:txBody>
      </p:sp>
      <p:sp>
        <p:nvSpPr>
          <p:cNvPr id="23555"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23556"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55654" name="Rectangle 6"/>
          <p:cNvSpPr>
            <a:spLocks noChangeArrowheads="1"/>
          </p:cNvSpPr>
          <p:nvPr/>
        </p:nvSpPr>
        <p:spPr bwMode="auto">
          <a:xfrm>
            <a:off x="2579688" y="1125538"/>
            <a:ext cx="6264275" cy="457200"/>
          </a:xfrm>
          <a:prstGeom prst="rect">
            <a:avLst/>
          </a:prstGeom>
          <a:noFill/>
          <a:ln w="9525" algn="ctr">
            <a:noFill/>
            <a:miter lim="800000"/>
            <a:headEnd/>
            <a:tailEnd/>
          </a:ln>
        </p:spPr>
        <p:txBody>
          <a:bodyPr wrap="none" anchor="ctr">
            <a:spAutoFit/>
          </a:bodyPr>
          <a:lstStyle/>
          <a:p>
            <a:pPr algn="justLow" rtl="1"/>
            <a:r>
              <a:rPr lang="fa-IR" altLang="en-US">
                <a:solidFill>
                  <a:srgbClr val="FF7C80"/>
                </a:solidFill>
              </a:rPr>
              <a:t>پ) كار مكمل مجازي (‍</a:t>
            </a:r>
            <a:r>
              <a:rPr lang="en-US" altLang="en-US">
                <a:solidFill>
                  <a:srgbClr val="FF7C80"/>
                </a:solidFill>
              </a:rPr>
              <a:t>Complementary Virtual Work</a:t>
            </a:r>
            <a:r>
              <a:rPr lang="fa-IR" altLang="en-US">
                <a:solidFill>
                  <a:srgbClr val="FF7C80"/>
                </a:solidFill>
              </a:rPr>
              <a:t>)</a:t>
            </a:r>
          </a:p>
        </p:txBody>
      </p:sp>
      <p:sp>
        <p:nvSpPr>
          <p:cNvPr id="23558" name="Rectangle 10"/>
          <p:cNvSpPr>
            <a:spLocks noChangeArrowheads="1"/>
          </p:cNvSpPr>
          <p:nvPr/>
        </p:nvSpPr>
        <p:spPr bwMode="auto">
          <a:xfrm>
            <a:off x="0" y="3314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3559" name="Rectangle 11"/>
          <p:cNvSpPr>
            <a:spLocks noChangeArrowheads="1"/>
          </p:cNvSpPr>
          <p:nvPr/>
        </p:nvSpPr>
        <p:spPr bwMode="auto">
          <a:xfrm>
            <a:off x="0" y="3543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3560" name="Rectangle 13"/>
          <p:cNvSpPr>
            <a:spLocks noChangeArrowheads="1"/>
          </p:cNvSpPr>
          <p:nvPr/>
        </p:nvSpPr>
        <p:spPr bwMode="auto">
          <a:xfrm>
            <a:off x="0" y="33147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3561" name="Rectangle 14"/>
          <p:cNvSpPr>
            <a:spLocks noChangeArrowheads="1"/>
          </p:cNvSpPr>
          <p:nvPr/>
        </p:nvSpPr>
        <p:spPr bwMode="auto">
          <a:xfrm>
            <a:off x="0" y="3543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3562" name="Rectangle 16"/>
          <p:cNvSpPr>
            <a:spLocks noChangeArrowheads="1"/>
          </p:cNvSpPr>
          <p:nvPr/>
        </p:nvSpPr>
        <p:spPr bwMode="auto">
          <a:xfrm>
            <a:off x="0" y="329565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pSp>
        <p:nvGrpSpPr>
          <p:cNvPr id="2" name="Group 18"/>
          <p:cNvGrpSpPr>
            <a:grpSpLocks/>
          </p:cNvGrpSpPr>
          <p:nvPr/>
        </p:nvGrpSpPr>
        <p:grpSpPr bwMode="auto">
          <a:xfrm>
            <a:off x="250825" y="1628775"/>
            <a:ext cx="8569325" cy="2082800"/>
            <a:chOff x="250825" y="1628775"/>
            <a:chExt cx="8569325" cy="2083455"/>
          </a:xfrm>
        </p:grpSpPr>
        <p:sp>
          <p:nvSpPr>
            <p:cNvPr id="23568" name="Text Box 8"/>
            <p:cNvSpPr txBox="1">
              <a:spLocks noChangeArrowheads="1"/>
            </p:cNvSpPr>
            <p:nvPr/>
          </p:nvSpPr>
          <p:spPr bwMode="auto">
            <a:xfrm>
              <a:off x="250825" y="1773238"/>
              <a:ext cx="8569325" cy="1938992"/>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هرگاه ميدان تغيير مكان يك سيستم تحت نيرو را با     و تغييرمكان نقطه مشخصي از آن را با   نشان دهيم، اگر در هنگام پديد آمدن ميدان تغييرمكان واقعی، نيروي مجازي                         را در نقطه مشخص </a:t>
              </a:r>
              <a:r>
                <a:rPr lang="en-US" altLang="en-US" i="1"/>
                <a:t>i</a:t>
              </a:r>
              <a:r>
                <a:rPr lang="fa-IR" altLang="en-US"/>
                <a:t> در نظر بگيريم (       )، با جابجايي نقطه اثر اين نيروي مجازي، مقداري كار مجازي صورت مي گيرد كه </a:t>
              </a:r>
              <a:r>
                <a:rPr lang="fa-IR" altLang="en-US">
                  <a:solidFill>
                    <a:srgbClr val="FF0000"/>
                  </a:solidFill>
                </a:rPr>
                <a:t>كار مكمل مجازي </a:t>
              </a:r>
              <a:r>
                <a:rPr lang="fa-IR" altLang="en-US"/>
                <a:t>ناميده مي شود كه به صورت زير نمايش داده مي شود:</a:t>
              </a:r>
              <a:endParaRPr lang="en-US" altLang="en-US"/>
            </a:p>
          </p:txBody>
        </p:sp>
        <p:graphicFrame>
          <p:nvGraphicFramePr>
            <p:cNvPr id="23569" name="Object 9"/>
            <p:cNvGraphicFramePr>
              <a:graphicFrameLocks noChangeAspect="1"/>
            </p:cNvGraphicFramePr>
            <p:nvPr/>
          </p:nvGraphicFramePr>
          <p:xfrm>
            <a:off x="3492500" y="1628775"/>
            <a:ext cx="311150" cy="576263"/>
          </p:xfrm>
          <a:graphic>
            <a:graphicData uri="http://schemas.openxmlformats.org/presentationml/2006/ole">
              <p:oleObj spid="_x0000_s3075" name="Equation" r:id="rId3" imgW="126890" imgH="228402" progId="Equation.3">
                <p:embed/>
              </p:oleObj>
            </a:graphicData>
          </a:graphic>
        </p:graphicFrame>
        <p:graphicFrame>
          <p:nvGraphicFramePr>
            <p:cNvPr id="23570" name="Object 12"/>
            <p:cNvGraphicFramePr>
              <a:graphicFrameLocks noChangeAspect="1"/>
            </p:cNvGraphicFramePr>
            <p:nvPr/>
          </p:nvGraphicFramePr>
          <p:xfrm>
            <a:off x="7950227" y="2067239"/>
            <a:ext cx="407987" cy="576262"/>
          </p:xfrm>
          <a:graphic>
            <a:graphicData uri="http://schemas.openxmlformats.org/presentationml/2006/ole">
              <p:oleObj spid="_x0000_s3076" name="Equation" r:id="rId4" imgW="165028" imgH="228501" progId="Equation.3">
                <p:embed/>
              </p:oleObj>
            </a:graphicData>
          </a:graphic>
        </p:graphicFrame>
        <p:graphicFrame>
          <p:nvGraphicFramePr>
            <p:cNvPr id="23571" name="Object 15"/>
            <p:cNvGraphicFramePr>
              <a:graphicFrameLocks noChangeAspect="1"/>
            </p:cNvGraphicFramePr>
            <p:nvPr/>
          </p:nvGraphicFramePr>
          <p:xfrm>
            <a:off x="4500563" y="2436813"/>
            <a:ext cx="503237" cy="487362"/>
          </p:xfrm>
          <a:graphic>
            <a:graphicData uri="http://schemas.openxmlformats.org/presentationml/2006/ole">
              <p:oleObj spid="_x0000_s3077" name="Equation" r:id="rId5" imgW="279279" imgH="266584" progId="Equation.3">
                <p:embed/>
              </p:oleObj>
            </a:graphicData>
          </a:graphic>
        </p:graphicFrame>
      </p:grpSp>
      <p:sp>
        <p:nvSpPr>
          <p:cNvPr id="23564" name="Rectangle 17"/>
          <p:cNvSpPr>
            <a:spLocks noChangeArrowheads="1"/>
          </p:cNvSpPr>
          <p:nvPr/>
        </p:nvSpPr>
        <p:spPr bwMode="auto">
          <a:xfrm>
            <a:off x="0" y="35734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3565" name="Rectangle 19"/>
          <p:cNvSpPr>
            <a:spLocks noChangeArrowheads="1"/>
          </p:cNvSpPr>
          <p:nvPr/>
        </p:nvSpPr>
        <p:spPr bwMode="auto">
          <a:xfrm>
            <a:off x="0" y="329565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55666" name="Object 18"/>
          <p:cNvGraphicFramePr>
            <a:graphicFrameLocks noChangeAspect="1"/>
          </p:cNvGraphicFramePr>
          <p:nvPr/>
        </p:nvGraphicFramePr>
        <p:xfrm>
          <a:off x="4000500" y="4786313"/>
          <a:ext cx="1971675" cy="581025"/>
        </p:xfrm>
        <a:graphic>
          <a:graphicData uri="http://schemas.openxmlformats.org/presentationml/2006/ole">
            <p:oleObj spid="_x0000_s3074" name="Equation" r:id="rId6" imgW="863225" imgH="253890" progId="">
              <p:embed/>
            </p:oleObj>
          </a:graphicData>
        </a:graphic>
      </p:graphicFrame>
      <p:sp>
        <p:nvSpPr>
          <p:cNvPr id="23567" name="Rectangle 20"/>
          <p:cNvSpPr>
            <a:spLocks noChangeArrowheads="1"/>
          </p:cNvSpPr>
          <p:nvPr/>
        </p:nvSpPr>
        <p:spPr bwMode="auto">
          <a:xfrm>
            <a:off x="0" y="356235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5654"/>
                                        </p:tgtEl>
                                        <p:attrNameLst>
                                          <p:attrName>style.visibility</p:attrName>
                                        </p:attrNameLst>
                                      </p:cBhvr>
                                      <p:to>
                                        <p:strVal val="visible"/>
                                      </p:to>
                                    </p:set>
                                    <p:anim calcmode="lin" valueType="num">
                                      <p:cBhvr additive="base">
                                        <p:cTn id="7" dur="500" fill="hold"/>
                                        <p:tgtEl>
                                          <p:spTgt spid="155654"/>
                                        </p:tgtEl>
                                        <p:attrNameLst>
                                          <p:attrName>ppt_x</p:attrName>
                                        </p:attrNameLst>
                                      </p:cBhvr>
                                      <p:tavLst>
                                        <p:tav tm="0">
                                          <p:val>
                                            <p:strVal val="#ppt_x"/>
                                          </p:val>
                                        </p:tav>
                                        <p:tav tm="100000">
                                          <p:val>
                                            <p:strVal val="#ppt_x"/>
                                          </p:val>
                                        </p:tav>
                                      </p:tavLst>
                                    </p:anim>
                                    <p:anim calcmode="lin" valueType="num">
                                      <p:cBhvr additive="base">
                                        <p:cTn id="8" dur="500" fill="hold"/>
                                        <p:tgtEl>
                                          <p:spTgt spid="15565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55666"/>
                                        </p:tgtEl>
                                        <p:attrNameLst>
                                          <p:attrName>style.visibility</p:attrName>
                                        </p:attrNameLst>
                                      </p:cBhvr>
                                      <p:to>
                                        <p:strVal val="visible"/>
                                      </p:to>
                                    </p:set>
                                    <p:anim calcmode="lin" valueType="num">
                                      <p:cBhvr additive="base">
                                        <p:cTn id="18" dur="500" fill="hold"/>
                                        <p:tgtEl>
                                          <p:spTgt spid="155666"/>
                                        </p:tgtEl>
                                        <p:attrNameLst>
                                          <p:attrName>ppt_x</p:attrName>
                                        </p:attrNameLst>
                                      </p:cBhvr>
                                      <p:tavLst>
                                        <p:tav tm="0">
                                          <p:val>
                                            <p:strVal val="#ppt_x"/>
                                          </p:val>
                                        </p:tav>
                                        <p:tav tm="100000">
                                          <p:val>
                                            <p:strVal val="#ppt_x"/>
                                          </p:val>
                                        </p:tav>
                                      </p:tavLst>
                                    </p:anim>
                                    <p:anim calcmode="lin" valueType="num">
                                      <p:cBhvr additive="base">
                                        <p:cTn id="19" dur="500" fill="hold"/>
                                        <p:tgtEl>
                                          <p:spTgt spid="15566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65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0CD1A86C-0056-4D61-A37A-AD53ACB7A3A0}" type="slidenum">
              <a:rPr lang="ar-SA" altLang="en-US" sz="1400" smtClean="0">
                <a:solidFill>
                  <a:schemeClr val="tx1"/>
                </a:solidFill>
                <a:cs typeface="Times New Roman" pitchFamily="18" charset="0"/>
              </a:rPr>
              <a:pPr/>
              <a:t>7</a:t>
            </a:fld>
            <a:endParaRPr lang="en-US" altLang="en-US" sz="1400" smtClean="0">
              <a:solidFill>
                <a:schemeClr val="tx1"/>
              </a:solidFill>
              <a:cs typeface="Times New Roman" pitchFamily="18" charset="0"/>
            </a:endParaRPr>
          </a:p>
        </p:txBody>
      </p:sp>
      <p:sp>
        <p:nvSpPr>
          <p:cNvPr id="156676" name="Rectangle 4"/>
          <p:cNvSpPr>
            <a:spLocks noChangeArrowheads="1"/>
          </p:cNvSpPr>
          <p:nvPr/>
        </p:nvSpPr>
        <p:spPr bwMode="auto">
          <a:xfrm>
            <a:off x="714375" y="928688"/>
            <a:ext cx="8299450" cy="523875"/>
          </a:xfrm>
          <a:prstGeom prst="rect">
            <a:avLst/>
          </a:prstGeom>
          <a:noFill/>
          <a:ln w="9525" algn="ctr">
            <a:noFill/>
            <a:miter lim="800000"/>
            <a:headEnd/>
            <a:tailEnd/>
          </a:ln>
        </p:spPr>
        <p:txBody>
          <a:bodyPr wrap="none" anchor="ctr">
            <a:spAutoFit/>
          </a:bodyPr>
          <a:lstStyle/>
          <a:p>
            <a:pPr algn="justLow" rtl="1"/>
            <a:r>
              <a:rPr lang="fa-IR" altLang="en-US" sz="2800">
                <a:solidFill>
                  <a:srgbClr val="FFFF66"/>
                </a:solidFill>
              </a:rPr>
              <a:t>2) اصل تغيير مكان های مجازي (</a:t>
            </a:r>
            <a:r>
              <a:rPr lang="en-US" altLang="en-US">
                <a:solidFill>
                  <a:srgbClr val="FFFF66"/>
                </a:solidFill>
              </a:rPr>
              <a:t>Principle of Virtual Displacements</a:t>
            </a:r>
            <a:r>
              <a:rPr lang="fa-IR" altLang="en-US" sz="2800">
                <a:solidFill>
                  <a:srgbClr val="FFFF66"/>
                </a:solidFill>
              </a:rPr>
              <a:t>)</a:t>
            </a:r>
          </a:p>
        </p:txBody>
      </p:sp>
      <p:sp>
        <p:nvSpPr>
          <p:cNvPr id="24580" name="Rectangle 5"/>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24581" name="Line 6"/>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56679" name="Text Box 7"/>
          <p:cNvSpPr txBox="1">
            <a:spLocks noChangeArrowheads="1"/>
          </p:cNvSpPr>
          <p:nvPr/>
        </p:nvSpPr>
        <p:spPr bwMode="auto">
          <a:xfrm>
            <a:off x="250825" y="1357313"/>
            <a:ext cx="8642350" cy="822325"/>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جسم الاستيك شكل زير را در نظر مي گيريم كه محدوده حدي يا خارجي اين جسم كاملاً به دو قسمت عمده مجزا تقسيم مي شود:</a:t>
            </a:r>
            <a:endParaRPr lang="en-US" altLang="en-US"/>
          </a:p>
        </p:txBody>
      </p:sp>
      <p:sp>
        <p:nvSpPr>
          <p:cNvPr id="156680" name="Rectangle 8"/>
          <p:cNvSpPr>
            <a:spLocks noChangeArrowheads="1"/>
          </p:cNvSpPr>
          <p:nvPr/>
        </p:nvSpPr>
        <p:spPr bwMode="auto">
          <a:xfrm>
            <a:off x="3429000" y="2428875"/>
            <a:ext cx="5572125" cy="1570038"/>
          </a:xfrm>
          <a:prstGeom prst="rect">
            <a:avLst/>
          </a:prstGeom>
          <a:noFill/>
          <a:ln w="9525" algn="ctr">
            <a:noFill/>
            <a:miter lim="800000"/>
            <a:headEnd/>
            <a:tailEnd/>
          </a:ln>
        </p:spPr>
        <p:txBody>
          <a:bodyPr anchor="ctr">
            <a:spAutoFit/>
          </a:bodyPr>
          <a:lstStyle/>
          <a:p>
            <a:pPr algn="just" rtl="1"/>
            <a:r>
              <a:rPr lang="fa-IR" altLang="en-US">
                <a:solidFill>
                  <a:srgbClr val="FF0000"/>
                </a:solidFill>
              </a:rPr>
              <a:t>قسمت اول </a:t>
            </a:r>
            <a:r>
              <a:rPr lang="fa-IR" altLang="en-US"/>
              <a:t>كه با </a:t>
            </a:r>
            <a:r>
              <a:rPr lang="en-US" altLang="en-US" i="1"/>
              <a:t>S</a:t>
            </a:r>
            <a:r>
              <a:rPr lang="en-US" altLang="en-US" i="1" baseline="-25000"/>
              <a:t>t</a:t>
            </a:r>
            <a:r>
              <a:rPr lang="fa-IR" altLang="en-US"/>
              <a:t> نشان داده مي شود، قسمتي است كه بر روي آن نيروهاي خارجي اعمال شده است. البته محدوده نيروي صفر نيز به عنوان محدوده نيرو يا وضعيت حدي نيرويي تلقي مي شود.</a:t>
            </a:r>
          </a:p>
        </p:txBody>
      </p:sp>
      <p:sp>
        <p:nvSpPr>
          <p:cNvPr id="156682" name="Text Box 10"/>
          <p:cNvSpPr txBox="1">
            <a:spLocks noChangeArrowheads="1"/>
          </p:cNvSpPr>
          <p:nvPr/>
        </p:nvSpPr>
        <p:spPr bwMode="auto">
          <a:xfrm>
            <a:off x="285750" y="5072063"/>
            <a:ext cx="8643938" cy="830262"/>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solidFill>
                  <a:srgbClr val="FF0000"/>
                </a:solidFill>
              </a:rPr>
              <a:t>قسمت دوم </a:t>
            </a:r>
            <a:r>
              <a:rPr lang="fa-IR" altLang="en-US"/>
              <a:t>كه با </a:t>
            </a:r>
            <a:r>
              <a:rPr lang="en-US" altLang="en-US" i="1"/>
              <a:t>S</a:t>
            </a:r>
            <a:r>
              <a:rPr lang="en-US" altLang="en-US" i="1" baseline="-25000"/>
              <a:t>u</a:t>
            </a:r>
            <a:r>
              <a:rPr lang="fa-IR" altLang="en-US"/>
              <a:t> نشان داده مي شود و منظور قسمتي است كه به عنوان تكيه گاه از آن نام برده مي شود و عموماً داراي تغيير مكان صفر يا جابجايي از پيش تعيين شده مي باشد.</a:t>
            </a:r>
            <a:endParaRPr lang="en-US" altLang="en-US"/>
          </a:p>
        </p:txBody>
      </p:sp>
      <p:pic>
        <p:nvPicPr>
          <p:cNvPr id="156683" name="Picture 11"/>
          <p:cNvPicPr>
            <a:picLocks noChangeAspect="1" noChangeArrowheads="1"/>
          </p:cNvPicPr>
          <p:nvPr/>
        </p:nvPicPr>
        <p:blipFill>
          <a:blip r:embed="rId2"/>
          <a:srcRect/>
          <a:stretch>
            <a:fillRect/>
          </a:stretch>
        </p:blipFill>
        <p:spPr bwMode="auto">
          <a:xfrm>
            <a:off x="268288" y="1744663"/>
            <a:ext cx="3089275" cy="3327400"/>
          </a:xfrm>
          <a:prstGeom prst="rect">
            <a:avLst/>
          </a:prstGeom>
          <a:noFill/>
          <a:ln w="9525" algn="ctr">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6676"/>
                                        </p:tgtEl>
                                        <p:attrNameLst>
                                          <p:attrName>style.visibility</p:attrName>
                                        </p:attrNameLst>
                                      </p:cBhvr>
                                      <p:to>
                                        <p:strVal val="visible"/>
                                      </p:to>
                                    </p:set>
                                    <p:anim calcmode="lin" valueType="num">
                                      <p:cBhvr additive="base">
                                        <p:cTn id="7" dur="500" fill="hold"/>
                                        <p:tgtEl>
                                          <p:spTgt spid="156676"/>
                                        </p:tgtEl>
                                        <p:attrNameLst>
                                          <p:attrName>ppt_x</p:attrName>
                                        </p:attrNameLst>
                                      </p:cBhvr>
                                      <p:tavLst>
                                        <p:tav tm="0">
                                          <p:val>
                                            <p:strVal val="#ppt_x"/>
                                          </p:val>
                                        </p:tav>
                                        <p:tav tm="100000">
                                          <p:val>
                                            <p:strVal val="#ppt_x"/>
                                          </p:val>
                                        </p:tav>
                                      </p:tavLst>
                                    </p:anim>
                                    <p:anim calcmode="lin" valueType="num">
                                      <p:cBhvr additive="base">
                                        <p:cTn id="8" dur="500" fill="hold"/>
                                        <p:tgtEl>
                                          <p:spTgt spid="156676"/>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56679"/>
                                        </p:tgtEl>
                                        <p:attrNameLst>
                                          <p:attrName>style.visibility</p:attrName>
                                        </p:attrNameLst>
                                      </p:cBhvr>
                                      <p:to>
                                        <p:strVal val="visible"/>
                                      </p:to>
                                    </p:set>
                                    <p:anim calcmode="lin" valueType="num">
                                      <p:cBhvr additive="base">
                                        <p:cTn id="13" dur="500" fill="hold"/>
                                        <p:tgtEl>
                                          <p:spTgt spid="156679"/>
                                        </p:tgtEl>
                                        <p:attrNameLst>
                                          <p:attrName>ppt_x</p:attrName>
                                        </p:attrNameLst>
                                      </p:cBhvr>
                                      <p:tavLst>
                                        <p:tav tm="0">
                                          <p:val>
                                            <p:strVal val="#ppt_x"/>
                                          </p:val>
                                        </p:tav>
                                        <p:tav tm="100000">
                                          <p:val>
                                            <p:strVal val="#ppt_x"/>
                                          </p:val>
                                        </p:tav>
                                      </p:tavLst>
                                    </p:anim>
                                    <p:anim calcmode="lin" valueType="num">
                                      <p:cBhvr additive="base">
                                        <p:cTn id="14" dur="500" fill="hold"/>
                                        <p:tgtEl>
                                          <p:spTgt spid="15667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 presetClass="entr" presetSubtype="10" fill="hold" nodeType="clickEffect">
                                  <p:stCondLst>
                                    <p:cond delay="0"/>
                                  </p:stCondLst>
                                  <p:childTnLst>
                                    <p:set>
                                      <p:cBhvr>
                                        <p:cTn id="18" dur="1" fill="hold">
                                          <p:stCondLst>
                                            <p:cond delay="0"/>
                                          </p:stCondLst>
                                        </p:cTn>
                                        <p:tgtEl>
                                          <p:spTgt spid="156683"/>
                                        </p:tgtEl>
                                        <p:attrNameLst>
                                          <p:attrName>style.visibility</p:attrName>
                                        </p:attrNameLst>
                                      </p:cBhvr>
                                      <p:to>
                                        <p:strVal val="visible"/>
                                      </p:to>
                                    </p:set>
                                    <p:animEffect transition="in" filter="checkerboard(across)">
                                      <p:cBhvr>
                                        <p:cTn id="19" dur="500"/>
                                        <p:tgtEl>
                                          <p:spTgt spid="156683"/>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4" fill="hold" nodeType="clickEffect">
                                  <p:stCondLst>
                                    <p:cond delay="0"/>
                                  </p:stCondLst>
                                  <p:childTnLst>
                                    <p:set>
                                      <p:cBhvr>
                                        <p:cTn id="23" dur="1" fill="hold">
                                          <p:stCondLst>
                                            <p:cond delay="0"/>
                                          </p:stCondLst>
                                        </p:cTn>
                                        <p:tgtEl>
                                          <p:spTgt spid="156680">
                                            <p:txEl>
                                              <p:pRg st="0" end="0"/>
                                            </p:txEl>
                                          </p:spTgt>
                                        </p:tgtEl>
                                        <p:attrNameLst>
                                          <p:attrName>style.visibility</p:attrName>
                                        </p:attrNameLst>
                                      </p:cBhvr>
                                      <p:to>
                                        <p:strVal val="visible"/>
                                      </p:to>
                                    </p:set>
                                    <p:anim calcmode="lin" valueType="num">
                                      <p:cBhvr additive="base">
                                        <p:cTn id="24" dur="500" fill="hold"/>
                                        <p:tgtEl>
                                          <p:spTgt spid="156680">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15668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nodeType="clickEffect">
                                  <p:stCondLst>
                                    <p:cond delay="0"/>
                                  </p:stCondLst>
                                  <p:childTnLst>
                                    <p:set>
                                      <p:cBhvr>
                                        <p:cTn id="29" dur="1" fill="hold">
                                          <p:stCondLst>
                                            <p:cond delay="0"/>
                                          </p:stCondLst>
                                        </p:cTn>
                                        <p:tgtEl>
                                          <p:spTgt spid="156682">
                                            <p:txEl>
                                              <p:pRg st="0" end="0"/>
                                            </p:txEl>
                                          </p:spTgt>
                                        </p:tgtEl>
                                        <p:attrNameLst>
                                          <p:attrName>style.visibility</p:attrName>
                                        </p:attrNameLst>
                                      </p:cBhvr>
                                      <p:to>
                                        <p:strVal val="visible"/>
                                      </p:to>
                                    </p:set>
                                    <p:anim calcmode="lin" valueType="num">
                                      <p:cBhvr additive="base">
                                        <p:cTn id="30" dur="500" fill="hold"/>
                                        <p:tgtEl>
                                          <p:spTgt spid="156682">
                                            <p:txEl>
                                              <p:pRg st="0" end="0"/>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15668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6" grpId="0"/>
      <p:bldP spid="15667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61199E76-D15C-4E52-8DD6-ACB8302010B4}" type="slidenum">
              <a:rPr lang="ar-SA" altLang="en-US" sz="1400" smtClean="0">
                <a:solidFill>
                  <a:schemeClr val="tx1"/>
                </a:solidFill>
                <a:cs typeface="Times New Roman" pitchFamily="18" charset="0"/>
              </a:rPr>
              <a:pPr/>
              <a:t>8</a:t>
            </a:fld>
            <a:endParaRPr lang="en-US" altLang="en-US" sz="1400" smtClean="0">
              <a:solidFill>
                <a:schemeClr val="tx1"/>
              </a:solidFill>
              <a:cs typeface="Times New Roman" pitchFamily="18" charset="0"/>
            </a:endParaRPr>
          </a:p>
        </p:txBody>
      </p:sp>
      <p:sp>
        <p:nvSpPr>
          <p:cNvPr id="25603" name="Rectangle 5"/>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25604" name="Line 6"/>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57703" name="Text Box 7"/>
          <p:cNvSpPr txBox="1">
            <a:spLocks noChangeArrowheads="1"/>
          </p:cNvSpPr>
          <p:nvPr/>
        </p:nvSpPr>
        <p:spPr bwMode="auto">
          <a:xfrm>
            <a:off x="214313" y="928688"/>
            <a:ext cx="8639175" cy="1570037"/>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حال چنانچه صحبت از يك ميدان تغييرمكان مجازي در جسم فوق باشد، ‌اين ميدان را به صورتي مجسم مي كنيم كه در روي مرز حدي </a:t>
            </a:r>
            <a:r>
              <a:rPr lang="en-US" altLang="en-US" i="1"/>
              <a:t>S</a:t>
            </a:r>
            <a:r>
              <a:rPr lang="en-US" altLang="en-US" i="1" baseline="-25000"/>
              <a:t>u</a:t>
            </a:r>
            <a:r>
              <a:rPr lang="fa-IR" altLang="en-US"/>
              <a:t> كه قيود تكيه گاهي سيستم قرار گرفته است، شرايط حدي سينماتيكي ارضاء شود. چنين ميدان تغييرمكان مجازي را ميدان مجاز يا قابل قبول (</a:t>
            </a:r>
            <a:r>
              <a:rPr lang="en-US" altLang="en-US" sz="2000"/>
              <a:t>admissible</a:t>
            </a:r>
            <a:r>
              <a:rPr lang="fa-IR" altLang="en-US"/>
              <a:t>) نامند.</a:t>
            </a:r>
            <a:endParaRPr lang="en-US" altLang="en-US"/>
          </a:p>
        </p:txBody>
      </p:sp>
      <p:grpSp>
        <p:nvGrpSpPr>
          <p:cNvPr id="2" name="Group 9"/>
          <p:cNvGrpSpPr>
            <a:grpSpLocks/>
          </p:cNvGrpSpPr>
          <p:nvPr/>
        </p:nvGrpSpPr>
        <p:grpSpPr bwMode="auto">
          <a:xfrm>
            <a:off x="87313" y="2428875"/>
            <a:ext cx="8913812" cy="1938338"/>
            <a:chOff x="87362" y="2500306"/>
            <a:chExt cx="8913794" cy="1938992"/>
          </a:xfrm>
        </p:grpSpPr>
        <p:sp>
          <p:nvSpPr>
            <p:cNvPr id="25608" name="Text Box 7"/>
            <p:cNvSpPr txBox="1">
              <a:spLocks noChangeArrowheads="1"/>
            </p:cNvSpPr>
            <p:nvPr/>
          </p:nvSpPr>
          <p:spPr bwMode="auto">
            <a:xfrm>
              <a:off x="87362" y="2500306"/>
              <a:ext cx="8913794" cy="1938992"/>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به منظور مطالعه و بررسي پيرامون استنتاج رابطه مناسبي بر اساس استفاده از مفهوم كار مجازي، ‌ابتدا فرض مي شود كه مؤلفه هاي يك ميدان تغييرمكان جزئي قابل قبول براي جسم الاستيك </a:t>
              </a:r>
              <a:r>
                <a:rPr lang="en-US" altLang="en-US"/>
                <a:t>B</a:t>
              </a:r>
              <a:r>
                <a:rPr lang="fa-IR" altLang="en-US"/>
                <a:t> كه در شكل زير نشان داده شده است، به ترتيب به صورت                        و يا در صورت لزوم به شكل                   تعريف شده باشند كه هريك از اين سه مؤلفه، تابع مختصات</a:t>
              </a:r>
              <a:r>
                <a:rPr lang="fa-IR" altLang="en-US" i="1"/>
                <a:t> </a:t>
              </a:r>
              <a:r>
                <a:rPr lang="en-US" altLang="en-US" i="1"/>
                <a:t>x</a:t>
              </a:r>
              <a:r>
                <a:rPr lang="en-US" altLang="en-US" i="1" baseline="-25000"/>
                <a:t>1</a:t>
              </a:r>
              <a:r>
                <a:rPr lang="fa-IR" altLang="en-US" i="1"/>
                <a:t> و </a:t>
              </a:r>
              <a:r>
                <a:rPr lang="en-US" altLang="en-US" i="1"/>
                <a:t>x</a:t>
              </a:r>
              <a:r>
                <a:rPr lang="en-US" altLang="en-US" i="1" baseline="-25000"/>
                <a:t>2</a:t>
              </a:r>
              <a:r>
                <a:rPr lang="fa-IR" altLang="en-US" i="1"/>
                <a:t> و </a:t>
              </a:r>
              <a:r>
                <a:rPr lang="en-US" altLang="en-US" i="1"/>
                <a:t>x</a:t>
              </a:r>
              <a:r>
                <a:rPr lang="en-US" altLang="en-US" i="1" baseline="-25000"/>
                <a:t>3</a:t>
              </a:r>
              <a:r>
                <a:rPr lang="fa-IR" altLang="en-US"/>
                <a:t> خواهند بود.</a:t>
              </a:r>
              <a:endParaRPr lang="en-US" altLang="en-US"/>
            </a:p>
          </p:txBody>
        </p:sp>
        <p:graphicFrame>
          <p:nvGraphicFramePr>
            <p:cNvPr id="25609" name="Object 8"/>
            <p:cNvGraphicFramePr>
              <a:graphicFrameLocks noChangeAspect="1"/>
            </p:cNvGraphicFramePr>
            <p:nvPr/>
          </p:nvGraphicFramePr>
          <p:xfrm>
            <a:off x="571472" y="3286124"/>
            <a:ext cx="1822452" cy="384175"/>
          </p:xfrm>
          <a:graphic>
            <a:graphicData uri="http://schemas.openxmlformats.org/presentationml/2006/ole">
              <p:oleObj spid="_x0000_s4098" name="Equation" r:id="rId3" imgW="914400" imgH="228600" progId="Equation.3">
                <p:embed/>
              </p:oleObj>
            </a:graphicData>
          </a:graphic>
        </p:graphicFrame>
        <p:graphicFrame>
          <p:nvGraphicFramePr>
            <p:cNvPr id="25610" name="Object 9"/>
            <p:cNvGraphicFramePr>
              <a:graphicFrameLocks noChangeAspect="1"/>
            </p:cNvGraphicFramePr>
            <p:nvPr/>
          </p:nvGraphicFramePr>
          <p:xfrm>
            <a:off x="5000628" y="3643314"/>
            <a:ext cx="1692278" cy="336550"/>
          </p:xfrm>
          <a:graphic>
            <a:graphicData uri="http://schemas.openxmlformats.org/presentationml/2006/ole">
              <p:oleObj spid="_x0000_s4099" name="Equation" r:id="rId4" imgW="748975" imgH="203112" progId="Equation.3">
                <p:embed/>
              </p:oleObj>
            </a:graphicData>
          </a:graphic>
        </p:graphicFrame>
      </p:grpSp>
      <p:pic>
        <p:nvPicPr>
          <p:cNvPr id="157706" name="Picture 10"/>
          <p:cNvPicPr>
            <a:picLocks noChangeAspect="1" noChangeArrowheads="1"/>
          </p:cNvPicPr>
          <p:nvPr/>
        </p:nvPicPr>
        <p:blipFill>
          <a:blip r:embed="rId5"/>
          <a:srcRect/>
          <a:stretch>
            <a:fillRect/>
          </a:stretch>
        </p:blipFill>
        <p:spPr bwMode="auto">
          <a:xfrm>
            <a:off x="71438" y="4143375"/>
            <a:ext cx="5500687" cy="2562225"/>
          </a:xfrm>
          <a:prstGeom prst="rect">
            <a:avLst/>
          </a:prstGeom>
          <a:noFill/>
          <a:ln w="9525" algn="ctr">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7703">
                                            <p:txEl>
                                              <p:pRg st="0" end="0"/>
                                            </p:txEl>
                                          </p:spTgt>
                                        </p:tgtEl>
                                        <p:attrNameLst>
                                          <p:attrName>style.visibility</p:attrName>
                                        </p:attrNameLst>
                                      </p:cBhvr>
                                      <p:to>
                                        <p:strVal val="visible"/>
                                      </p:to>
                                    </p:set>
                                    <p:anim calcmode="lin" valueType="num">
                                      <p:cBhvr additive="base">
                                        <p:cTn id="7" dur="500" fill="hold"/>
                                        <p:tgtEl>
                                          <p:spTgt spid="15770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77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5" presetClass="entr" presetSubtype="1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checkerboard(across)">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 presetClass="entr" presetSubtype="10" fill="hold" nodeType="clickEffect">
                                  <p:stCondLst>
                                    <p:cond delay="0"/>
                                  </p:stCondLst>
                                  <p:childTnLst>
                                    <p:set>
                                      <p:cBhvr>
                                        <p:cTn id="17" dur="1" fill="hold">
                                          <p:stCondLst>
                                            <p:cond delay="0"/>
                                          </p:stCondLst>
                                        </p:cTn>
                                        <p:tgtEl>
                                          <p:spTgt spid="157706"/>
                                        </p:tgtEl>
                                        <p:attrNameLst>
                                          <p:attrName>style.visibility</p:attrName>
                                        </p:attrNameLst>
                                      </p:cBhvr>
                                      <p:to>
                                        <p:strVal val="visible"/>
                                      </p:to>
                                    </p:set>
                                    <p:animEffect transition="in" filter="checkerboard(across)">
                                      <p:cBhvr>
                                        <p:cTn id="18" dur="500"/>
                                        <p:tgtEl>
                                          <p:spTgt spid="1577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14"/>
          <p:cNvSpPr>
            <a:spLocks noGrp="1" noChangeArrowheads="1"/>
          </p:cNvSpPr>
          <p:nvPr>
            <p:ph type="sldNum" sz="quarter" idx="12"/>
          </p:nvPr>
        </p:nvSpPr>
        <p:spPr>
          <a:noFill/>
          <a:ln>
            <a:miter lim="800000"/>
            <a:headEnd/>
            <a:tailEnd/>
          </a:ln>
        </p:spPr>
        <p:txBody>
          <a:bodyPr wrap="square" numCol="1" anchorCtr="0" compatLnSpc="1">
            <a:prstTxWarp prst="textNoShape">
              <a:avLst/>
            </a:prstTxWarp>
          </a:bodyPr>
          <a:lstStyle/>
          <a:p>
            <a:fld id="{6C97FE12-8A47-4884-A80E-59826BDA0F81}" type="slidenum">
              <a:rPr lang="ar-SA" altLang="en-US" sz="1400" smtClean="0">
                <a:solidFill>
                  <a:schemeClr val="tx1"/>
                </a:solidFill>
                <a:cs typeface="Times New Roman" pitchFamily="18" charset="0"/>
              </a:rPr>
              <a:pPr/>
              <a:t>9</a:t>
            </a:fld>
            <a:endParaRPr lang="en-US" altLang="en-US" sz="1400" smtClean="0">
              <a:solidFill>
                <a:schemeClr val="tx1"/>
              </a:solidFill>
              <a:cs typeface="Times New Roman" pitchFamily="18" charset="0"/>
            </a:endParaRPr>
          </a:p>
        </p:txBody>
      </p:sp>
      <p:sp>
        <p:nvSpPr>
          <p:cNvPr id="26627" name="Rectangle 4"/>
          <p:cNvSpPr>
            <a:spLocks noChangeArrowheads="1"/>
          </p:cNvSpPr>
          <p:nvPr/>
        </p:nvSpPr>
        <p:spPr bwMode="auto">
          <a:xfrm>
            <a:off x="663575" y="274638"/>
            <a:ext cx="8229600" cy="490537"/>
          </a:xfrm>
          <a:prstGeom prst="rect">
            <a:avLst/>
          </a:prstGeom>
          <a:noFill/>
          <a:ln w="9525">
            <a:noFill/>
            <a:miter lim="800000"/>
            <a:headEnd/>
            <a:tailEnd/>
          </a:ln>
        </p:spPr>
        <p:txBody>
          <a:bodyPr anchor="ctr"/>
          <a:lstStyle/>
          <a:p>
            <a:pPr algn="just" rtl="1"/>
            <a:r>
              <a:rPr lang="fa-IR" altLang="en-US" sz="2800">
                <a:solidFill>
                  <a:srgbClr val="FF9966"/>
                </a:solidFill>
              </a:rPr>
              <a:t>فصل چهارم: </a:t>
            </a:r>
            <a:r>
              <a:rPr lang="fa-IR" altLang="en-US" sz="2800">
                <a:solidFill>
                  <a:srgbClr val="FF9966"/>
                </a:solidFill>
                <a:cs typeface="Times New Roman" pitchFamily="18" charset="0"/>
              </a:rPr>
              <a:t>روش هاي انرژي</a:t>
            </a:r>
            <a:endParaRPr lang="en-US" altLang="en-US" sz="2800">
              <a:solidFill>
                <a:srgbClr val="FF9966"/>
              </a:solidFill>
              <a:cs typeface="Times New Roman" pitchFamily="18" charset="0"/>
            </a:endParaRPr>
          </a:p>
        </p:txBody>
      </p:sp>
      <p:sp>
        <p:nvSpPr>
          <p:cNvPr id="26628" name="Line 5"/>
          <p:cNvSpPr>
            <a:spLocks noChangeShapeType="1"/>
          </p:cNvSpPr>
          <p:nvPr/>
        </p:nvSpPr>
        <p:spPr bwMode="auto">
          <a:xfrm flipH="1">
            <a:off x="144463" y="908050"/>
            <a:ext cx="8748712" cy="0"/>
          </a:xfrm>
          <a:prstGeom prst="line">
            <a:avLst/>
          </a:prstGeom>
          <a:noFill/>
          <a:ln w="38100">
            <a:solidFill>
              <a:srgbClr val="FF9966"/>
            </a:solidFill>
            <a:round/>
            <a:headEnd type="none" w="sm" len="sm"/>
            <a:tailEnd type="none" w="sm" len="sm"/>
          </a:ln>
        </p:spPr>
        <p:txBody>
          <a:bodyPr wrap="none"/>
          <a:lstStyle/>
          <a:p>
            <a:endParaRPr lang="en-US"/>
          </a:p>
        </p:txBody>
      </p:sp>
      <p:sp>
        <p:nvSpPr>
          <p:cNvPr id="159750" name="Text Box 6"/>
          <p:cNvSpPr txBox="1">
            <a:spLocks noChangeArrowheads="1"/>
          </p:cNvSpPr>
          <p:nvPr/>
        </p:nvSpPr>
        <p:spPr bwMode="auto">
          <a:xfrm>
            <a:off x="250825" y="1052513"/>
            <a:ext cx="8642350" cy="2308225"/>
          </a:xfrm>
          <a:prstGeom prst="rect">
            <a:avLst/>
          </a:prstGeom>
          <a:noFill/>
          <a:ln w="9525" algn="ctr">
            <a:noFill/>
            <a:miter lim="800000"/>
            <a:headEnd/>
            <a:tailEnd/>
          </a:ln>
        </p:spPr>
        <p:txBody>
          <a:bodyPr>
            <a:spAutoFit/>
          </a:bodyPr>
          <a:lstStyle/>
          <a:p>
            <a:pPr algn="just" rtl="1" eaLnBrk="1" hangingPunct="1">
              <a:spcBef>
                <a:spcPct val="50000"/>
              </a:spcBef>
            </a:pPr>
            <a:r>
              <a:rPr lang="fa-IR" altLang="en-US"/>
              <a:t>هرگاه عنصري از جسم شكل بالا را درنظر بگيريم، با پديد آوردن ميدان تغييرمكان مجازی، تنش هاي واقعی موجود در روي اين المان به دليل تغييرشكل مجازي پديد آمده، مقداري كار مجازي انجام مي دهند. چنانچه كل جسم را تحت اثر نيروهاي اعمالي خارجي در حال تعادل فرض كنيم، كار مجازي صورت گرفته شده كل، به دليل صفر بودن منتجه تنش در روي هر الماني از آن صفر مي باشد. به عبارت دیگر کار مجازي كل كه با       نمايش داده مي شود، به صورت زير به دست مي آيد:</a:t>
            </a:r>
            <a:endParaRPr lang="en-US" altLang="en-US"/>
          </a:p>
        </p:txBody>
      </p:sp>
      <p:sp>
        <p:nvSpPr>
          <p:cNvPr id="26630" name="Rectangle 8"/>
          <p:cNvSpPr>
            <a:spLocks noChangeArrowheads="1"/>
          </p:cNvSpPr>
          <p:nvPr/>
        </p:nvSpPr>
        <p:spPr bwMode="auto">
          <a:xfrm>
            <a:off x="0" y="33385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59751" name="Object 7"/>
          <p:cNvGraphicFramePr>
            <a:graphicFrameLocks noChangeAspect="1"/>
          </p:cNvGraphicFramePr>
          <p:nvPr/>
        </p:nvGraphicFramePr>
        <p:xfrm>
          <a:off x="1428750" y="2571750"/>
          <a:ext cx="642938" cy="387350"/>
        </p:xfrm>
        <a:graphic>
          <a:graphicData uri="http://schemas.openxmlformats.org/presentationml/2006/ole">
            <p:oleObj spid="_x0000_s5122" name="Equation" r:id="rId3" imgW="215619" imgH="177569" progId="Equation.3">
              <p:embed/>
            </p:oleObj>
          </a:graphicData>
        </a:graphic>
      </p:graphicFrame>
      <p:sp>
        <p:nvSpPr>
          <p:cNvPr id="26632" name="Rectangle 9"/>
          <p:cNvSpPr>
            <a:spLocks noChangeArrowheads="1"/>
          </p:cNvSpPr>
          <p:nvPr/>
        </p:nvSpPr>
        <p:spPr bwMode="auto">
          <a:xfrm>
            <a:off x="0" y="351948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26633" name="Rectangle 11"/>
          <p:cNvSpPr>
            <a:spLocks noChangeArrowheads="1"/>
          </p:cNvSpPr>
          <p:nvPr/>
        </p:nvSpPr>
        <p:spPr bwMode="auto">
          <a:xfrm>
            <a:off x="0" y="3162300"/>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59754" name="Object 10"/>
          <p:cNvGraphicFramePr>
            <a:graphicFrameLocks noChangeAspect="1"/>
          </p:cNvGraphicFramePr>
          <p:nvPr/>
        </p:nvGraphicFramePr>
        <p:xfrm>
          <a:off x="2714625" y="3429000"/>
          <a:ext cx="3684588" cy="952500"/>
        </p:xfrm>
        <a:graphic>
          <a:graphicData uri="http://schemas.openxmlformats.org/presentationml/2006/ole">
            <p:oleObj spid="_x0000_s5123" name="Equation" r:id="rId4" imgW="2057400" imgH="533400" progId="">
              <p:embed/>
            </p:oleObj>
          </a:graphicData>
        </a:graphic>
      </p:graphicFrame>
      <p:sp>
        <p:nvSpPr>
          <p:cNvPr id="26635" name="Rectangle 12"/>
          <p:cNvSpPr>
            <a:spLocks noChangeArrowheads="1"/>
          </p:cNvSpPr>
          <p:nvPr/>
        </p:nvSpPr>
        <p:spPr bwMode="auto">
          <a:xfrm>
            <a:off x="0" y="3716338"/>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
        <p:nvSpPr>
          <p:cNvPr id="159757" name="Rectangle 13"/>
          <p:cNvSpPr>
            <a:spLocks noChangeArrowheads="1"/>
          </p:cNvSpPr>
          <p:nvPr/>
        </p:nvSpPr>
        <p:spPr bwMode="auto">
          <a:xfrm>
            <a:off x="3844925" y="4508500"/>
            <a:ext cx="5005388" cy="457200"/>
          </a:xfrm>
          <a:prstGeom prst="rect">
            <a:avLst/>
          </a:prstGeom>
          <a:noFill/>
          <a:ln w="9525" algn="ctr">
            <a:noFill/>
            <a:miter lim="800000"/>
            <a:headEnd/>
            <a:tailEnd/>
          </a:ln>
        </p:spPr>
        <p:txBody>
          <a:bodyPr wrap="none" anchor="ctr">
            <a:spAutoFit/>
          </a:bodyPr>
          <a:lstStyle/>
          <a:p>
            <a:pPr algn="just" rtl="1"/>
            <a:r>
              <a:rPr lang="fa-IR" altLang="en-US"/>
              <a:t>معادله مذكور را مي توان به صورت زير نوشت:</a:t>
            </a:r>
          </a:p>
        </p:txBody>
      </p:sp>
      <p:sp>
        <p:nvSpPr>
          <p:cNvPr id="26637" name="Rectangle 15"/>
          <p:cNvSpPr>
            <a:spLocks noChangeArrowheads="1"/>
          </p:cNvSpPr>
          <p:nvPr/>
        </p:nvSpPr>
        <p:spPr bwMode="auto">
          <a:xfrm>
            <a:off x="0" y="314166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graphicFrame>
        <p:nvGraphicFramePr>
          <p:cNvPr id="159758" name="Object 14"/>
          <p:cNvGraphicFramePr>
            <a:graphicFrameLocks noChangeAspect="1"/>
          </p:cNvGraphicFramePr>
          <p:nvPr/>
        </p:nvGraphicFramePr>
        <p:xfrm>
          <a:off x="1928813" y="5286375"/>
          <a:ext cx="6054725" cy="911225"/>
        </p:xfrm>
        <a:graphic>
          <a:graphicData uri="http://schemas.openxmlformats.org/presentationml/2006/ole">
            <p:oleObj spid="_x0000_s5124" name="Equation" r:id="rId5" imgW="3352800" imgH="508000" progId="">
              <p:embed/>
            </p:oleObj>
          </a:graphicData>
        </a:graphic>
      </p:graphicFrame>
      <p:sp>
        <p:nvSpPr>
          <p:cNvPr id="26639" name="Rectangle 16"/>
          <p:cNvSpPr>
            <a:spLocks noChangeArrowheads="1"/>
          </p:cNvSpPr>
          <p:nvPr/>
        </p:nvSpPr>
        <p:spPr bwMode="auto">
          <a:xfrm>
            <a:off x="0" y="3681413"/>
            <a:ext cx="9144000" cy="0"/>
          </a:xfrm>
          <a:prstGeom prst="rect">
            <a:avLst/>
          </a:prstGeom>
          <a:noFill/>
          <a:ln w="9525" algn="ctr">
            <a:noFill/>
            <a:miter lim="800000"/>
            <a:headEnd/>
            <a:tailEnd/>
          </a:ln>
        </p:spPr>
        <p:txBody>
          <a:bodyPr wrap="none" anchor="ctr">
            <a:spAutoFit/>
          </a:bodyPr>
          <a:lstStyle/>
          <a:p>
            <a:pPr algn="ctr" eaLnBrk="1" hangingPunct="1"/>
            <a:endParaRPr lang="fa-IR"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59751"/>
                                        </p:tgtEl>
                                        <p:attrNameLst>
                                          <p:attrName>style.visibility</p:attrName>
                                        </p:attrNameLst>
                                      </p:cBhvr>
                                      <p:to>
                                        <p:strVal val="visible"/>
                                      </p:to>
                                    </p:set>
                                    <p:anim calcmode="lin" valueType="num">
                                      <p:cBhvr additive="base">
                                        <p:cTn id="7" dur="500" fill="hold"/>
                                        <p:tgtEl>
                                          <p:spTgt spid="159751"/>
                                        </p:tgtEl>
                                        <p:attrNameLst>
                                          <p:attrName>ppt_x</p:attrName>
                                        </p:attrNameLst>
                                      </p:cBhvr>
                                      <p:tavLst>
                                        <p:tav tm="0">
                                          <p:val>
                                            <p:strVal val="#ppt_x"/>
                                          </p:val>
                                        </p:tav>
                                        <p:tav tm="100000">
                                          <p:val>
                                            <p:strVal val="#ppt_x"/>
                                          </p:val>
                                        </p:tav>
                                      </p:tavLst>
                                    </p:anim>
                                    <p:anim calcmode="lin" valueType="num">
                                      <p:cBhvr additive="base">
                                        <p:cTn id="8" dur="500" fill="hold"/>
                                        <p:tgtEl>
                                          <p:spTgt spid="159751"/>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59750"/>
                                        </p:tgtEl>
                                        <p:attrNameLst>
                                          <p:attrName>style.visibility</p:attrName>
                                        </p:attrNameLst>
                                      </p:cBhvr>
                                      <p:to>
                                        <p:strVal val="visible"/>
                                      </p:to>
                                    </p:set>
                                    <p:anim calcmode="lin" valueType="num">
                                      <p:cBhvr additive="base">
                                        <p:cTn id="11" dur="500" fill="hold"/>
                                        <p:tgtEl>
                                          <p:spTgt spid="159750"/>
                                        </p:tgtEl>
                                        <p:attrNameLst>
                                          <p:attrName>ppt_x</p:attrName>
                                        </p:attrNameLst>
                                      </p:cBhvr>
                                      <p:tavLst>
                                        <p:tav tm="0">
                                          <p:val>
                                            <p:strVal val="#ppt_x"/>
                                          </p:val>
                                        </p:tav>
                                        <p:tav tm="100000">
                                          <p:val>
                                            <p:strVal val="#ppt_x"/>
                                          </p:val>
                                        </p:tav>
                                      </p:tavLst>
                                    </p:anim>
                                    <p:anim calcmode="lin" valueType="num">
                                      <p:cBhvr additive="base">
                                        <p:cTn id="12" dur="500" fill="hold"/>
                                        <p:tgtEl>
                                          <p:spTgt spid="159750"/>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59754"/>
                                        </p:tgtEl>
                                        <p:attrNameLst>
                                          <p:attrName>style.visibility</p:attrName>
                                        </p:attrNameLst>
                                      </p:cBhvr>
                                      <p:to>
                                        <p:strVal val="visible"/>
                                      </p:to>
                                    </p:set>
                                    <p:anim calcmode="lin" valueType="num">
                                      <p:cBhvr additive="base">
                                        <p:cTn id="17" dur="500" fill="hold"/>
                                        <p:tgtEl>
                                          <p:spTgt spid="159754"/>
                                        </p:tgtEl>
                                        <p:attrNameLst>
                                          <p:attrName>ppt_x</p:attrName>
                                        </p:attrNameLst>
                                      </p:cBhvr>
                                      <p:tavLst>
                                        <p:tav tm="0">
                                          <p:val>
                                            <p:strVal val="#ppt_x"/>
                                          </p:val>
                                        </p:tav>
                                        <p:tav tm="100000">
                                          <p:val>
                                            <p:strVal val="#ppt_x"/>
                                          </p:val>
                                        </p:tav>
                                      </p:tavLst>
                                    </p:anim>
                                    <p:anim calcmode="lin" valueType="num">
                                      <p:cBhvr additive="base">
                                        <p:cTn id="18" dur="500" fill="hold"/>
                                        <p:tgtEl>
                                          <p:spTgt spid="15975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59757"/>
                                        </p:tgtEl>
                                        <p:attrNameLst>
                                          <p:attrName>style.visibility</p:attrName>
                                        </p:attrNameLst>
                                      </p:cBhvr>
                                      <p:to>
                                        <p:strVal val="visible"/>
                                      </p:to>
                                    </p:set>
                                    <p:anim calcmode="lin" valueType="num">
                                      <p:cBhvr additive="base">
                                        <p:cTn id="23" dur="500" fill="hold"/>
                                        <p:tgtEl>
                                          <p:spTgt spid="159757"/>
                                        </p:tgtEl>
                                        <p:attrNameLst>
                                          <p:attrName>ppt_x</p:attrName>
                                        </p:attrNameLst>
                                      </p:cBhvr>
                                      <p:tavLst>
                                        <p:tav tm="0">
                                          <p:val>
                                            <p:strVal val="#ppt_x"/>
                                          </p:val>
                                        </p:tav>
                                        <p:tav tm="100000">
                                          <p:val>
                                            <p:strVal val="#ppt_x"/>
                                          </p:val>
                                        </p:tav>
                                      </p:tavLst>
                                    </p:anim>
                                    <p:anim calcmode="lin" valueType="num">
                                      <p:cBhvr additive="base">
                                        <p:cTn id="24" dur="500" fill="hold"/>
                                        <p:tgtEl>
                                          <p:spTgt spid="159757"/>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9758"/>
                                        </p:tgtEl>
                                        <p:attrNameLst>
                                          <p:attrName>style.visibility</p:attrName>
                                        </p:attrNameLst>
                                      </p:cBhvr>
                                      <p:to>
                                        <p:strVal val="visible"/>
                                      </p:to>
                                    </p:set>
                                    <p:anim calcmode="lin" valueType="num">
                                      <p:cBhvr additive="base">
                                        <p:cTn id="27" dur="500" fill="hold"/>
                                        <p:tgtEl>
                                          <p:spTgt spid="159758"/>
                                        </p:tgtEl>
                                        <p:attrNameLst>
                                          <p:attrName>ppt_x</p:attrName>
                                        </p:attrNameLst>
                                      </p:cBhvr>
                                      <p:tavLst>
                                        <p:tav tm="0">
                                          <p:val>
                                            <p:strVal val="#ppt_x"/>
                                          </p:val>
                                        </p:tav>
                                        <p:tav tm="100000">
                                          <p:val>
                                            <p:strVal val="#ppt_x"/>
                                          </p:val>
                                        </p:tav>
                                      </p:tavLst>
                                    </p:anim>
                                    <p:anim calcmode="lin" valueType="num">
                                      <p:cBhvr additive="base">
                                        <p:cTn id="28" dur="500" fill="hold"/>
                                        <p:tgtEl>
                                          <p:spTgt spid="1597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750" grpId="0"/>
      <p:bldP spid="159757"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TotalTime>
  <Words>4299</Words>
  <Application>Microsoft Office PowerPoint</Application>
  <PresentationFormat>On-screen Show (4:3)</PresentationFormat>
  <Paragraphs>241</Paragraphs>
  <Slides>45</Slides>
  <Notes>4</Notes>
  <HiddenSlides>0</HiddenSlides>
  <MMClips>0</MMClips>
  <ScaleCrop>false</ScaleCrop>
  <HeadingPairs>
    <vt:vector size="6" baseType="variant">
      <vt:variant>
        <vt:lpstr>Theme</vt:lpstr>
      </vt:variant>
      <vt:variant>
        <vt:i4>1</vt:i4>
      </vt:variant>
      <vt:variant>
        <vt:lpstr>Embedded OLE Servers</vt:lpstr>
      </vt:variant>
      <vt:variant>
        <vt:i4>3</vt:i4>
      </vt:variant>
      <vt:variant>
        <vt:lpstr>Slide Titles</vt:lpstr>
      </vt:variant>
      <vt:variant>
        <vt:i4>45</vt:i4>
      </vt:variant>
    </vt:vector>
  </HeadingPairs>
  <TitlesOfParts>
    <vt:vector size="49" baseType="lpstr">
      <vt:lpstr>Office Theme</vt:lpstr>
      <vt:lpstr>Image</vt:lpstr>
      <vt:lpstr>Equation</vt:lpstr>
      <vt:lpstr>Microsoft Equation 3.0</vt:lpstr>
      <vt:lpstr>Slide 1</vt:lpstr>
      <vt:lpstr>تجزیه و تحلیل موضوع روش هاي انرژي </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با تشکر از توجه شما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pars rayaneh</dc:creator>
  <cp:lastModifiedBy>pars rayaneh</cp:lastModifiedBy>
  <cp:revision>4</cp:revision>
  <dcterms:created xsi:type="dcterms:W3CDTF">2025-04-11T06:09:48Z</dcterms:created>
  <dcterms:modified xsi:type="dcterms:W3CDTF">2025-04-11T07:30:52Z</dcterms:modified>
</cp:coreProperties>
</file>