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6F6D7-9FCF-484A-8F6C-AF8434E02BBC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C3CE1-7F7E-4305-93E1-61570F3F3A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fa-IR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C4905E-5233-4AA3-A213-D44FF83FB0E3}" type="slidenum">
              <a:rPr lang="fa-IR" altLang="en-US"/>
              <a:pPr/>
              <a:t>1</a:t>
            </a:fld>
            <a:endParaRPr lang="fa-I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fa-IR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7D51E2-2EBB-46EC-8D20-20B7BA632715}" type="slidenum">
              <a:rPr lang="fa-IR" altLang="en-US"/>
              <a:pPr/>
              <a:t>2</a:t>
            </a:fld>
            <a:endParaRPr lang="fa-I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fa-IR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6D053A-B10C-4C11-9737-4A13E4D60E73}" type="slidenum">
              <a:rPr lang="fa-IR" altLang="en-US"/>
              <a:pPr/>
              <a:t>23</a:t>
            </a:fld>
            <a:endParaRPr lang="fa-I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6166-42B6-4A05-AF3A-CA31BEDEC0F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2B837-64D7-4B2B-8EE5-804ED9164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6166-42B6-4A05-AF3A-CA31BEDEC0F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2B837-64D7-4B2B-8EE5-804ED9164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6166-42B6-4A05-AF3A-CA31BEDEC0F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2B837-64D7-4B2B-8EE5-804ED9164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6166-42B6-4A05-AF3A-CA31BEDEC0F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2B837-64D7-4B2B-8EE5-804ED9164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6166-42B6-4A05-AF3A-CA31BEDEC0F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2B837-64D7-4B2B-8EE5-804ED9164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6166-42B6-4A05-AF3A-CA31BEDEC0F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2B837-64D7-4B2B-8EE5-804ED9164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6166-42B6-4A05-AF3A-CA31BEDEC0F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2B837-64D7-4B2B-8EE5-804ED9164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6166-42B6-4A05-AF3A-CA31BEDEC0F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2B837-64D7-4B2B-8EE5-804ED9164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6166-42B6-4A05-AF3A-CA31BEDEC0F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2B837-64D7-4B2B-8EE5-804ED9164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6166-42B6-4A05-AF3A-CA31BEDEC0F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2B837-64D7-4B2B-8EE5-804ED9164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56166-42B6-4A05-AF3A-CA31BEDEC0F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2B837-64D7-4B2B-8EE5-804ED91648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56166-42B6-4A05-AF3A-CA31BEDEC0F0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2B837-64D7-4B2B-8EE5-804ED916483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pro.ir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22488" y="1865313"/>
            <a:ext cx="4951412" cy="2474912"/>
          </a:xfrm>
        </p:spPr>
        <p:txBody>
          <a:bodyPr/>
          <a:lstStyle/>
          <a:p>
            <a:pPr algn="ctr">
              <a:defRPr/>
            </a:pPr>
            <a:r>
              <a:rPr lang="en-US" sz="4050" dirty="0">
                <a:hlinkClick r:id="rId3"/>
              </a:rPr>
              <a:t>www.2pro.ir</a:t>
            </a:r>
            <a:endParaRPr lang="en-US" sz="4050" dirty="0"/>
          </a:p>
          <a:p>
            <a:pPr algn="ctr">
              <a:defRPr/>
            </a:pPr>
            <a:r>
              <a:rPr lang="fa-IR" sz="4050" dirty="0"/>
              <a:t>تو پروژه </a:t>
            </a:r>
          </a:p>
          <a:p>
            <a:pPr algn="ctr">
              <a:defRPr/>
            </a:pPr>
            <a:r>
              <a:rPr lang="fa-IR" sz="4050" dirty="0"/>
              <a:t>بزرگ ترین وب سایت پروژه و پایان نامه </a:t>
            </a:r>
            <a:endParaRPr lang="en-US" sz="4050" dirty="0"/>
          </a:p>
        </p:txBody>
      </p:sp>
      <p:sp>
        <p:nvSpPr>
          <p:cNvPr id="2457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1302D42-C36C-4097-A631-70F9DB803F4E}" type="slidenum">
              <a:rPr lang="fa-IR" altLang="en-US"/>
              <a:pPr/>
              <a:t>1</a:t>
            </a:fld>
            <a:endParaRPr lang="fa-IR" altLang="en-US"/>
          </a:p>
        </p:txBody>
      </p:sp>
      <p:pic>
        <p:nvPicPr>
          <p:cNvPr id="24580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9450" y="1104900"/>
            <a:ext cx="7837488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35851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35852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اشکالات ماهوی </a:t>
            </a:r>
            <a:r>
              <a:rPr lang="fa-IR" dirty="0" smtClean="0"/>
              <a:t>.... 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62188"/>
            <a:ext cx="73152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2-1- لایحه، متناسب با کلیه هزینه های شهر تنظیم نگردیده است لذا همه ساله  شهرداری ها را دچار کسری بودجه می کند.</a:t>
            </a:r>
            <a:endParaRPr lang="en-US" altLang="en-US" sz="3200" b="1">
              <a:solidFill>
                <a:schemeClr val="tx2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36875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36876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6874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اشکالات ماهوی </a:t>
            </a:r>
            <a:r>
              <a:rPr lang="fa-IR" dirty="0" smtClean="0"/>
              <a:t>.... 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65363"/>
            <a:ext cx="73152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3-1- لایحه، سهم دولت برای طراحی و  ایجاد زیر ساخت های توسعه و عمران شهری و حتّی حمل و نقل عمومی را معین نکرده است.</a:t>
            </a:r>
            <a:endParaRPr lang="en-US" altLang="en-US" sz="3200" b="1">
              <a:solidFill>
                <a:schemeClr val="tx2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37899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37900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7898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اشکالات ماهوی </a:t>
            </a:r>
            <a:r>
              <a:rPr lang="fa-IR" dirty="0" smtClean="0"/>
              <a:t>.... 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79650"/>
            <a:ext cx="7315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4-1- لایحه، سهم شهروندان برای تأمین </a:t>
            </a:r>
            <a:b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</a:b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هزینه های خدمات عمومی و شهری، نگهداری، نوسازی و عمران شهری را معین نکرده است.</a:t>
            </a:r>
            <a:endParaRPr lang="en-US" altLang="en-US" sz="3200" b="1">
              <a:solidFill>
                <a:schemeClr val="tx2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38923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38924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8922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اشکالات ماهوی </a:t>
            </a:r>
            <a:r>
              <a:rPr lang="fa-IR" dirty="0" smtClean="0"/>
              <a:t>.... 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62188"/>
            <a:ext cx="7315200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5-1- تناسب بین کاهش عوارض صدور پروانه های تجاری، اداری و صنعتی با برقراری و افزایش عوارض ارزش افزوده اراضی و املاکِ ناشی از اجرای طرح های توسعه شهری، در پیش نویس لحاظ نشده است.</a:t>
            </a:r>
            <a:endParaRPr lang="en-US" altLang="en-US" sz="3200" b="1">
              <a:solidFill>
                <a:schemeClr val="tx2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39947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39948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اشکالات ماهوی </a:t>
            </a:r>
            <a:r>
              <a:rPr lang="fa-IR" dirty="0" smtClean="0"/>
              <a:t>.... 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63775"/>
            <a:ext cx="7315200" cy="418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 rtl="1">
              <a:lnSpc>
                <a:spcPct val="150000"/>
              </a:lnSpc>
            </a:pPr>
            <a:r>
              <a:rPr lang="fa-IR" altLang="en-US" sz="3000" b="1">
                <a:solidFill>
                  <a:schemeClr val="tx2"/>
                </a:solidFill>
                <a:cs typeface="B Nazanin" pitchFamily="2" charset="-78"/>
              </a:rPr>
              <a:t>6-1- بخش مهمی از درآمدهای پایدار شهرداریها </a:t>
            </a:r>
            <a:br>
              <a:rPr lang="fa-IR" altLang="en-US" sz="3000" b="1">
                <a:solidFill>
                  <a:schemeClr val="tx2"/>
                </a:solidFill>
                <a:cs typeface="B Nazanin" pitchFamily="2" charset="-78"/>
              </a:rPr>
            </a:br>
            <a:r>
              <a:rPr lang="fa-IR" altLang="en-US" sz="3000" b="1">
                <a:solidFill>
                  <a:schemeClr val="tx2"/>
                </a:solidFill>
                <a:cs typeface="B Nazanin" pitchFamily="2" charset="-78"/>
              </a:rPr>
              <a:t>در قانون مالیات بر ارزش افزوده توسط سازمان </a:t>
            </a:r>
            <a:br>
              <a:rPr lang="fa-IR" altLang="en-US" sz="3000" b="1">
                <a:solidFill>
                  <a:schemeClr val="tx2"/>
                </a:solidFill>
                <a:cs typeface="B Nazanin" pitchFamily="2" charset="-78"/>
              </a:rPr>
            </a:br>
            <a:r>
              <a:rPr lang="fa-IR" altLang="en-US" sz="3000" b="1">
                <a:solidFill>
                  <a:schemeClr val="tx2"/>
                </a:solidFill>
                <a:cs typeface="B Nazanin" pitchFamily="2" charset="-78"/>
              </a:rPr>
              <a:t>امور مالیاتی و شرکت های خدماتی آب، برق و گاز بطور صحیح و قانونی محاسبه و وصول می گردد امّا به شهرداری ها پرداخت نمی شود و لایحه هیچ ضمانت اجرایی برای وصول آنها ارائه نمی دهد.</a:t>
            </a:r>
            <a:endParaRPr lang="en-US" altLang="en-US" sz="3000" b="1">
              <a:solidFill>
                <a:schemeClr val="tx2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40971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40972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0970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اشکالات ماهوی </a:t>
            </a:r>
            <a:r>
              <a:rPr lang="fa-IR" dirty="0" smtClean="0"/>
              <a:t>.... 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41550"/>
            <a:ext cx="7315200" cy="418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altLang="en-US" sz="3000" b="1">
                <a:solidFill>
                  <a:schemeClr val="tx2"/>
                </a:solidFill>
                <a:cs typeface="B Nazanin" pitchFamily="2" charset="-78"/>
              </a:rPr>
              <a:t>2- جایگاه شوراهای اسلامی شهر درخصوص تصویب عوارض و بهای خدمات شهرداریها تضعیف شده و در مقابل، جایگاه سازمان شهرداری ها و دهیاری های کشور در تصمیم گیری و اجرا ارتقاء یافته است.</a:t>
            </a:r>
          </a:p>
          <a:p>
            <a:pPr algn="just" rtl="1">
              <a:lnSpc>
                <a:spcPct val="150000"/>
              </a:lnSpc>
            </a:pPr>
            <a:r>
              <a:rPr lang="fa-IR" altLang="en-US" sz="3000" b="1">
                <a:solidFill>
                  <a:schemeClr val="tx2"/>
                </a:solidFill>
                <a:cs typeface="B Nazanin" pitchFamily="2" charset="-78"/>
              </a:rPr>
              <a:t>همچنین اجرای اکثر مواد پیش نویس موکول به تصویب آیین نامه و دستورالعمل توسط سازمان گردیده است. </a:t>
            </a:r>
            <a:endParaRPr lang="en-US" altLang="en-US" sz="3200" b="1">
              <a:solidFill>
                <a:schemeClr val="tx2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41995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41996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1994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اشکالات ماهوی </a:t>
            </a:r>
            <a:r>
              <a:rPr lang="fa-IR" dirty="0" smtClean="0"/>
              <a:t>.... 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82825"/>
            <a:ext cx="7315200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1">
              <a:lnSpc>
                <a:spcPct val="17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3- بخشی از هزینه های سازمان شهرداری ها و دهیاری ها به بودجه شهرداری های کشور تحمیل شده است.</a:t>
            </a:r>
            <a:endParaRPr lang="en-US" altLang="en-US" sz="3200" b="1">
              <a:solidFill>
                <a:schemeClr val="tx2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43019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43020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3018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اشکالات ماهوی </a:t>
            </a:r>
            <a:r>
              <a:rPr lang="fa-IR" dirty="0" smtClean="0"/>
              <a:t>.... 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82825"/>
            <a:ext cx="7315200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1">
              <a:lnSpc>
                <a:spcPct val="17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4- علی رغم تأکید اساسنامه سازمان، پیش نویس تهیه شده به تصویب شورای سازمان شهرداری ها و دهیاری های کشور نرسیده است.</a:t>
            </a:r>
            <a:endParaRPr lang="en-US" altLang="en-US" sz="3200" b="1">
              <a:solidFill>
                <a:schemeClr val="tx2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44043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44044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4042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اشکالات ماهوی </a:t>
            </a:r>
            <a:r>
              <a:rPr lang="fa-IR" dirty="0" smtClean="0"/>
              <a:t>.... 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82825"/>
            <a:ext cx="731520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5- پیش نویس، در خصوص درآمدهای مذکور در فصول دهم و یازدهم لایحه قانون جامع مدیریت شهری و فصول هفتم و هشتم قانون مالیات بر ارزش افزوده سکوت کرده است.</a:t>
            </a:r>
            <a:endParaRPr lang="en-US" altLang="en-US" sz="3200" b="1">
              <a:solidFill>
                <a:schemeClr val="tx2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45067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45068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5066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ctr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fa-IR" dirty="0" smtClean="0">
                <a:solidFill>
                  <a:srgbClr val="C00000"/>
                </a:solidFill>
              </a:rPr>
              <a:t>پیشنهادهای اصلاحی</a:t>
            </a:r>
            <a:endParaRPr lang="en-US" dirty="0" smtClean="0">
              <a:solidFill>
                <a:srgbClr val="C00000"/>
              </a:solidFill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857250" y="2236788"/>
            <a:ext cx="73152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1- پیش نویسِ لایحه درآمدهای پایدار شهرداری ها از دولت برگشت شود.</a:t>
            </a:r>
            <a:endParaRPr lang="en-US" altLang="en-US" sz="3200" b="1">
              <a:solidFill>
                <a:schemeClr val="tx2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2997200" y="2552700"/>
            <a:ext cx="3170238" cy="1414463"/>
          </a:xfrm>
        </p:spPr>
        <p:txBody>
          <a:bodyPr>
            <a:normAutofit fontScale="90000"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fa-IR" altLang="en-US" b="1" smtClean="0">
                <a:latin typeface="IranNastaliq" pitchFamily="18" charset="0"/>
                <a:cs typeface="IranNastaliq" pitchFamily="18" charset="0"/>
              </a:rPr>
              <a:t>تحلیل و ارزیابی پیش نویس لایحه قانون درآمدهای پایدار شهرداری ها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46091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46092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6090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ctr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پیشنهادهای اصلاحی </a:t>
            </a:r>
            <a:r>
              <a:rPr lang="fa-IR" dirty="0" smtClean="0"/>
              <a:t>...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857250" y="2236788"/>
            <a:ext cx="73152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2- در پیش نویس لایحه دائمی قانون مالیات بر ارزش افزوده بخش عوارضات و حقوق شهرداری ها </a:t>
            </a:r>
            <a:b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</a:b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و دهیاری ها ( که مرجع تصویب آنها مجلس شورای اسلامی است  )، در فصول جداگانه و مستقل از مالیات بر ارزش افزوده درج گردد.</a:t>
            </a:r>
            <a:endParaRPr lang="en-US" altLang="en-US" sz="3200">
              <a:cs typeface="B Mitra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47115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47116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47114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ctr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پیشنهادهای اصلاحی </a:t>
            </a:r>
            <a:r>
              <a:rPr lang="fa-IR" dirty="0" smtClean="0"/>
              <a:t>...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857250" y="2236788"/>
            <a:ext cx="7315200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3- در پیش نویس لایحه قانون جامع مدیریت شهری بخش نظام درآمدهای پایدار شهرداری ها، که مرجع تصویب آنها شورای اسلامی شهر است در فصلی جداگانه درج گردد.</a:t>
            </a:r>
            <a:endParaRPr lang="en-US" altLang="en-US" sz="3200" b="1">
              <a:solidFill>
                <a:schemeClr val="tx2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763" y="188913"/>
            <a:ext cx="6337300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00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FFF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r" rtl="1"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fa-IR" sz="2800" b="1" dirty="0">
                <a:solidFill>
                  <a:schemeClr val="bg1"/>
                </a:solidFill>
                <a:latin typeface="IranNastaliq" pitchFamily="18" charset="0"/>
                <a:cs typeface="B Titr" panose="00000700000000000000" pitchFamily="2" charset="-78"/>
              </a:rPr>
              <a:t>پایان موضوعات مرتبط با </a:t>
            </a:r>
          </a:p>
          <a:p>
            <a:pPr marL="457200" indent="-457200" algn="r" rtl="1"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q"/>
              <a:defRPr/>
            </a:pPr>
            <a:r>
              <a:rPr lang="fa-IR" sz="2800" b="1" dirty="0">
                <a:solidFill>
                  <a:schemeClr val="bg1"/>
                </a:solidFill>
                <a:latin typeface="IranNastaliq" pitchFamily="18" charset="0"/>
                <a:cs typeface="B Titr" panose="00000700000000000000" pitchFamily="2" charset="-78"/>
              </a:rPr>
              <a:t>بررسی قانون درآمدهای پایدار شهرداری ها</a:t>
            </a:r>
          </a:p>
          <a:p>
            <a:pPr marL="342900" indent="-342900" algn="r" rtl="1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fa-IR" sz="2800" b="1" dirty="0">
              <a:solidFill>
                <a:schemeClr val="bg1"/>
              </a:solidFill>
              <a:latin typeface="IranNastaliq" pitchFamily="18" charset="0"/>
              <a:cs typeface="B Titr" panose="00000700000000000000" pitchFamily="2" charset="-78"/>
            </a:endParaRPr>
          </a:p>
          <a:p>
            <a:pPr marL="342900" indent="-342900" algn="r" rtl="1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en-US" sz="3200" b="1" dirty="0">
              <a:solidFill>
                <a:schemeClr val="bg1"/>
              </a:solidFill>
              <a:latin typeface="IranNastaliq" pitchFamily="18" charset="0"/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circl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86058"/>
            <a:ext cx="7358114" cy="185261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fa-IR" sz="4950" dirty="0">
                <a:solidFill>
                  <a:schemeClr val="tx1">
                    <a:lumMod val="85000"/>
                    <a:lumOff val="15000"/>
                  </a:schemeClr>
                </a:solidFill>
                <a:latin typeface="IranNastaliq" panose="02000503000000020003" pitchFamily="2" charset="0"/>
                <a:cs typeface="IranNastaliq" panose="02000503000000020003" pitchFamily="2" charset="0"/>
              </a:rPr>
              <a:t>با تشکر از توجه شما</a:t>
            </a:r>
            <a:br>
              <a:rPr lang="fa-IR" sz="4950" dirty="0">
                <a:solidFill>
                  <a:schemeClr val="tx1">
                    <a:lumMod val="85000"/>
                    <a:lumOff val="15000"/>
                  </a:schemeClr>
                </a:solidFill>
                <a:latin typeface="IranNastaliq" panose="02000503000000020003" pitchFamily="2" charset="0"/>
                <a:cs typeface="IranNastaliq" panose="02000503000000020003" pitchFamily="2" charset="0"/>
              </a:rPr>
            </a:br>
            <a:endParaRPr lang="fa-IR" sz="4950" dirty="0">
              <a:solidFill>
                <a:schemeClr val="tx1">
                  <a:lumMod val="85000"/>
                  <a:lumOff val="15000"/>
                </a:schemeClr>
              </a:solidFill>
              <a:latin typeface="IranNastaliq" panose="02000503000000020003" pitchFamily="2" charset="0"/>
              <a:cs typeface="IranNastaliq" panose="02000503000000020003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28677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685800" y="1371600"/>
            <a:ext cx="7315200" cy="3657600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1000"/>
              <a:defRPr/>
            </a:pPr>
            <a:r>
              <a:rPr lang="fa-IR" sz="4800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tx1"/>
                </a:solidFill>
                <a:latin typeface="IranNastaliq" pitchFamily="18" charset="0"/>
              </a:rPr>
              <a:t>بررسی پیش </a:t>
            </a:r>
            <a:r>
              <a:rPr lang="fa-IR" sz="4800" dirty="0" smtClean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tx1"/>
                </a:solidFill>
                <a:latin typeface="IranNastaliq" pitchFamily="18" charset="0"/>
              </a:rPr>
              <a:t>نویس لایحه</a:t>
            </a:r>
            <a:r>
              <a:rPr lang="en-US" sz="4800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tx1"/>
                </a:solidFill>
                <a:latin typeface="IranNastaliq" pitchFamily="18" charset="0"/>
              </a:rPr>
              <a:t> </a:t>
            </a:r>
            <a:r>
              <a:rPr lang="fa-IR" sz="4800" dirty="0" smtClean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tx1"/>
                </a:solidFill>
                <a:latin typeface="IranNastaliq" pitchFamily="18" charset="0"/>
              </a:rPr>
              <a:t>قانون</a:t>
            </a:r>
            <a:r>
              <a:rPr lang="fa-IR" sz="4800" dirty="0" smtClean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</a:rPr>
              <a:t> </a:t>
            </a:r>
            <a:r>
              <a:rPr lang="fa-IR" sz="4800" dirty="0" smtClean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tx1"/>
                </a:solidFill>
                <a:latin typeface="IranNastaliq" pitchFamily="18" charset="0"/>
              </a:rPr>
              <a:t>درآمدهای</a:t>
            </a:r>
            <a:r>
              <a:rPr lang="fa-IR" sz="4800" dirty="0" smtClean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</a:rPr>
              <a:t> </a:t>
            </a:r>
            <a:r>
              <a:rPr lang="fa-IR" sz="4800" dirty="0" smtClean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tx1"/>
                </a:solidFill>
                <a:latin typeface="IranNastaliq" pitchFamily="18" charset="0"/>
              </a:rPr>
              <a:t>پایدار</a:t>
            </a:r>
            <a:r>
              <a:rPr lang="fa-IR" sz="4800" dirty="0" smtClean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</a:rPr>
              <a:t> </a:t>
            </a:r>
            <a:r>
              <a:rPr lang="fa-IR" sz="4800" dirty="0" smtClean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tx1"/>
                </a:solidFill>
                <a:latin typeface="IranNastaliq" pitchFamily="18" charset="0"/>
              </a:rPr>
              <a:t>شهرداری</a:t>
            </a:r>
            <a:r>
              <a:rPr lang="fa-IR" sz="4800" dirty="0" smtClean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</a:rPr>
              <a:t> </a:t>
            </a:r>
            <a:r>
              <a:rPr lang="fa-IR" sz="4800" dirty="0" smtClean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tx1"/>
                </a:solidFill>
                <a:latin typeface="IranNastaliq" pitchFamily="18" charset="0"/>
              </a:rPr>
              <a:t>ها</a:t>
            </a:r>
            <a:endParaRPr lang="fa-IR" sz="4800" dirty="0">
              <a:ln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</a:ln>
              <a:solidFill>
                <a:schemeClr val="tx1"/>
              </a:solidFill>
              <a:latin typeface="IranNastaliq" pitchFamily="18" charset="0"/>
            </a:endParaRPr>
          </a:p>
        </p:txBody>
      </p:sp>
    </p:spTree>
  </p:cSld>
  <p:clrMapOvr>
    <a:masterClrMapping/>
  </p:clrMapOvr>
  <p:transition spd="slow">
    <p:cover/>
    <p:sndAc>
      <p:stSnd>
        <p:snd r:embed="rId2" name="breez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29706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29707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29705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نویس لایحه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درآمدهای پایدار شهرداری ها</a:t>
              </a: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11188" y="1303338"/>
            <a:ext cx="7315200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altLang="en-US" sz="3200" b="1">
                <a:solidFill>
                  <a:srgbClr val="002060"/>
                </a:solidFill>
                <a:latin typeface="2  Nazanin" pitchFamily="2" charset="-78"/>
                <a:cs typeface="B Nazanin" pitchFamily="2" charset="-78"/>
              </a:rPr>
              <a:t>  «پیش نویس لایحه درآمدهای پایدار شهرداری ها» </a:t>
            </a:r>
            <a:r>
              <a:rPr lang="fa-IR" altLang="en-US" sz="3000" b="1">
                <a:solidFill>
                  <a:srgbClr val="002060"/>
                </a:solidFill>
                <a:latin typeface="2  Nazanin" pitchFamily="2" charset="-78"/>
                <a:cs typeface="B Nazanin" pitchFamily="2" charset="-78"/>
              </a:rPr>
              <a:t>توسط سازمان شهرداری ها و دهیاری های کشور </a:t>
            </a:r>
            <a:br>
              <a:rPr lang="fa-IR" altLang="en-US" sz="3000" b="1">
                <a:solidFill>
                  <a:srgbClr val="002060"/>
                </a:solidFill>
                <a:latin typeface="2  Nazanin" pitchFamily="2" charset="-78"/>
                <a:cs typeface="B Nazanin" pitchFamily="2" charset="-78"/>
              </a:rPr>
            </a:br>
            <a:r>
              <a:rPr lang="fa-IR" altLang="en-US" sz="3000" b="1">
                <a:solidFill>
                  <a:srgbClr val="002060"/>
                </a:solidFill>
                <a:latin typeface="2  Nazanin" pitchFamily="2" charset="-78"/>
                <a:cs typeface="B Nazanin" pitchFamily="2" charset="-78"/>
              </a:rPr>
              <a:t>و در اجرای ماده 174 قانون برنامه پنجم توسعه </a:t>
            </a:r>
            <a:br>
              <a:rPr lang="fa-IR" altLang="en-US" sz="3000" b="1">
                <a:solidFill>
                  <a:srgbClr val="002060"/>
                </a:solidFill>
                <a:latin typeface="2  Nazanin" pitchFamily="2" charset="-78"/>
                <a:cs typeface="B Nazanin" pitchFamily="2" charset="-78"/>
              </a:rPr>
            </a:br>
            <a:r>
              <a:rPr lang="fa-IR" altLang="en-US" sz="3000" b="1">
                <a:solidFill>
                  <a:srgbClr val="002060"/>
                </a:solidFill>
                <a:latin typeface="2  Nazanin" pitchFamily="2" charset="-78"/>
                <a:cs typeface="B Nazanin" pitchFamily="2" charset="-78"/>
              </a:rPr>
              <a:t>با حضور نمایندگان دبیرخانه کلانشهرها، شورای عالی استانها، اداره کل امور شوراهای وزارت کشور و .... تهیه و طی نامه شماره 103402 مورخ 93/09/08 تقدیم دولت گردیده است.</a:t>
            </a:r>
            <a:endParaRPr lang="en-US" altLang="en-US" sz="3000" b="1">
              <a:solidFill>
                <a:srgbClr val="002060"/>
              </a:solidFill>
              <a:latin typeface="2  Nazanin" pitchFamily="2" charset="-78"/>
              <a:cs typeface="B Nazanin" pitchFamily="2" charset="-78"/>
            </a:endParaRPr>
          </a:p>
        </p:txBody>
      </p:sp>
    </p:spTree>
  </p:cSld>
  <p:clrMapOvr>
    <a:masterClrMapping/>
  </p:clrMapOvr>
  <p:transition spd="slow">
    <p:cover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30730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30731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0729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نویس لایحه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درآمدهای پایدار شهرداری ها</a:t>
              </a: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/>
          <p:nvPr/>
        </p:nvSpPr>
        <p:spPr>
          <a:xfrm>
            <a:off x="611188" y="1303338"/>
            <a:ext cx="7315200" cy="438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Low" rtl="1">
              <a:lnSpc>
                <a:spcPct val="150000"/>
              </a:lnSpc>
              <a:defRPr/>
            </a:pPr>
            <a:r>
              <a:rPr lang="fa-IR" sz="3200" b="1" dirty="0">
                <a:solidFill>
                  <a:srgbClr val="002060"/>
                </a:solidFill>
                <a:latin typeface="2  Nazanin"/>
                <a:cs typeface="B Nazanin" panose="00000400000000000000" pitchFamily="2" charset="-78"/>
              </a:rPr>
              <a:t>  این پیش نویس که </a:t>
            </a:r>
            <a:r>
              <a:rPr lang="fa-IR" sz="3000" b="1" dirty="0">
                <a:solidFill>
                  <a:srgbClr val="002060"/>
                </a:solidFill>
                <a:latin typeface="2  Nazanin"/>
                <a:cs typeface="B Nazanin" panose="00000400000000000000" pitchFamily="2" charset="-78"/>
              </a:rPr>
              <a:t>در حال حاضر در دستور کار کارگروه و  کمیته فرعی کمیسیون خاصّ امور کلانشهر تهران و سایر کلانشهرها قرار دارد دارای اشکالات مختلف به شرح زیراست : </a:t>
            </a:r>
          </a:p>
          <a:p>
            <a:pPr algn="justLow" rtl="1">
              <a:lnSpc>
                <a:spcPct val="150000"/>
              </a:lnSpc>
              <a:defRPr/>
            </a:pPr>
            <a:r>
              <a:rPr lang="fa-IR" sz="3200" b="1" dirty="0">
                <a:solidFill>
                  <a:srgbClr val="8330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الف : اشکالات شکلی</a:t>
            </a:r>
          </a:p>
          <a:p>
            <a:pPr algn="justLow" rtl="1">
              <a:lnSpc>
                <a:spcPct val="150000"/>
              </a:lnSpc>
              <a:defRPr/>
            </a:pPr>
            <a:r>
              <a:rPr lang="fa-IR" sz="3200" b="1" dirty="0">
                <a:solidFill>
                  <a:srgbClr val="83300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  ب  : اشکالات ماهوی</a:t>
            </a: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31755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31756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>
                <a:solidFill>
                  <a:srgbClr val="C00000"/>
                </a:solidFill>
              </a:rPr>
              <a:t>اشکالات شکلی</a:t>
            </a:r>
            <a:endParaRPr lang="en-US" dirty="0" smtClean="0">
              <a:solidFill>
                <a:srgbClr val="C00000"/>
              </a:solidFill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73300"/>
            <a:ext cx="7315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1- درآمدهای پایدار شهرداری ها، بخش غیر قابل تفکیک از قانون جامع مدیریت شهری است.</a:t>
            </a:r>
          </a:p>
          <a:p>
            <a:pPr algn="ctr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(فصول دهم و یازدهم پیش نویس )</a:t>
            </a: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32779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32780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2778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اشکالات شکلی </a:t>
            </a:r>
            <a:r>
              <a:rPr lang="fa-IR" dirty="0" smtClean="0"/>
              <a:t>....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73300"/>
            <a:ext cx="7315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2- درآمدهای پایدار شهرداری ها بخش مهمّی از قانون مالیات بر ارزش افزوده می باشد.</a:t>
            </a:r>
          </a:p>
          <a:p>
            <a:pPr algn="ctr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(فصل هفتم و هشتم این قانون )</a:t>
            </a: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33803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33804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/>
              <a:t>ادامه </a:t>
            </a:r>
            <a:r>
              <a:rPr lang="fa-IR" dirty="0" smtClean="0">
                <a:solidFill>
                  <a:srgbClr val="C00000"/>
                </a:solidFill>
              </a:rPr>
              <a:t>اشکالات شکلی </a:t>
            </a:r>
            <a:r>
              <a:rPr lang="fa-IR" dirty="0" smtClean="0"/>
              <a:t>....</a:t>
            </a:r>
            <a:endParaRPr lang="en-US" dirty="0" smtClean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81238"/>
            <a:ext cx="73152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3- درآمدهای پایدار شهرداری ها به عنوان لایحه جداگانه در فرآیند قانونگذاری قرار دارد.</a:t>
            </a: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5E9EFF">
                <a:alpha val="9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0" y="990600"/>
            <a:ext cx="8745538" cy="161925"/>
            <a:chOff x="0" y="624"/>
            <a:chExt cx="5509" cy="102"/>
          </a:xfrm>
        </p:grpSpPr>
        <p:sp>
          <p:nvSpPr>
            <p:cNvPr id="34827" name="Rectangle 12"/>
            <p:cNvSpPr>
              <a:spLocks noChangeArrowheads="1"/>
            </p:cNvSpPr>
            <p:nvPr/>
          </p:nvSpPr>
          <p:spPr bwMode="auto">
            <a:xfrm rot="5400000" flipV="1">
              <a:off x="2805" y="-1978"/>
              <a:ext cx="37" cy="5371"/>
            </a:xfrm>
            <a:prstGeom prst="rect">
              <a:avLst/>
            </a:prstGeom>
            <a:gradFill rotWithShape="0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fa-IR" altLang="fa-IR"/>
            </a:p>
          </p:txBody>
        </p:sp>
        <p:sp>
          <p:nvSpPr>
            <p:cNvPr id="34828" name="Rectangle 13"/>
            <p:cNvSpPr>
              <a:spLocks noChangeArrowheads="1"/>
            </p:cNvSpPr>
            <p:nvPr/>
          </p:nvSpPr>
          <p:spPr bwMode="auto">
            <a:xfrm rot="5400000" flipV="1">
              <a:off x="2736" y="-2112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 eaLnBrk="1" hangingPunct="1"/>
              <a:endParaRPr lang="fa-IR" altLang="fa-IR">
                <a:latin typeface="Times New Roman" pitchFamily="18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8610600" y="0"/>
            <a:ext cx="533400" cy="6858000"/>
            <a:chOff x="8610600" y="0"/>
            <a:chExt cx="533400" cy="6858000"/>
          </a:xfrm>
        </p:grpSpPr>
        <p:sp>
          <p:nvSpPr>
            <p:cNvPr id="5" name="Rectangle 41"/>
            <p:cNvSpPr>
              <a:spLocks noChangeArrowheads="1"/>
            </p:cNvSpPr>
            <p:nvPr/>
          </p:nvSpPr>
          <p:spPr bwMode="auto">
            <a:xfrm rot="10800000">
              <a:off x="8610600" y="0"/>
              <a:ext cx="533400" cy="685800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4826" name="Rectangle 10"/>
            <p:cNvSpPr>
              <a:spLocks noChangeArrowheads="1"/>
            </p:cNvSpPr>
            <p:nvPr/>
          </p:nvSpPr>
          <p:spPr bwMode="auto">
            <a:xfrm rot="5400000">
              <a:off x="5545932" y="3290500"/>
              <a:ext cx="6705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endParaRPr lang="en-US" altLang="en-US" sz="1200" b="1">
                <a:solidFill>
                  <a:srgbClr val="0000CC"/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2714625" y="1379538"/>
            <a:ext cx="3657600" cy="731837"/>
          </a:xfrm>
          <a:prstGeom prst="rect">
            <a:avLst/>
          </a:prstGeom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indent="-342900" algn="just" rtl="1" eaLnBrk="1" fontAlgn="auto" hangingPunct="1">
              <a:spcAft>
                <a:spcPts val="0"/>
              </a:spcAft>
              <a:buFont typeface="Wingdings 2"/>
              <a:buNone/>
              <a:defRPr sz="2000" b="1">
                <a:solidFill>
                  <a:srgbClr val="002060"/>
                </a:solidFill>
                <a:latin typeface="+mj-lt"/>
                <a:ea typeface="+mj-ea"/>
                <a:cs typeface="B Titr" pitchFamily="2" charset="-78"/>
              </a:defRPr>
            </a:lvl1pPr>
            <a:lvl2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eaLnBrk="0" hangingPunct="0"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fa-IR" dirty="0" smtClean="0">
                <a:solidFill>
                  <a:srgbClr val="C00000"/>
                </a:solidFill>
              </a:rPr>
              <a:t>اشکالات ماهوی </a:t>
            </a:r>
            <a:endParaRPr lang="en-US" dirty="0" smtClean="0">
              <a:solidFill>
                <a:srgbClr val="C00000"/>
              </a:solidFill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0013"/>
            <a:ext cx="8440738" cy="881062"/>
            <a:chOff x="793" y="99804"/>
            <a:chExt cx="8440367" cy="88092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93" y="227135"/>
              <a:ext cx="7451527" cy="609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rtl="1" eaLnBrk="1" fontAlgn="auto" hangingPunct="1"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Pct val="81000"/>
                <a:buFont typeface="Arial" panose="020B0604020202020204" pitchFamily="34" charset="0"/>
                <a:buNone/>
                <a:defRPr/>
              </a:pP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بررسی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پیش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نویس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latin typeface="IranNastaliq" pitchFamily="18" charset="0"/>
                  <a:cs typeface="B Titr" panose="00000700000000000000" pitchFamily="2" charset="-78"/>
                </a:rPr>
                <a:t>لایحه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/>
              </a:r>
              <a:b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rgbClr val="002060"/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</a:b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قانون </a:t>
              </a:r>
              <a:r>
                <a:rPr lang="fa-IR" sz="2400" b="1" dirty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درآمدهای پایدار شهرداری </a:t>
              </a:r>
              <a:r>
                <a:rPr lang="fa-IR" sz="2400" b="1" dirty="0" smtClean="0">
                  <a:ln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dist="38100" dir="18900000" algn="bl" rotWithShape="0">
                      <a:prstClr val="black">
                        <a:alpha val="40000"/>
                      </a:prstClr>
                    </a:outerShdw>
                  </a:effectLst>
                  <a:latin typeface="IranNastaliq" pitchFamily="18" charset="0"/>
                  <a:cs typeface="B Titr" panose="00000700000000000000" pitchFamily="2" charset="-78"/>
                </a:rPr>
                <a:t>ها</a:t>
              </a:r>
              <a:endParaRPr lang="fa-IR" sz="2400" b="1" dirty="0">
                <a:ln>
                  <a:gradFill>
                    <a:gsLst>
                      <a:gs pos="0">
                        <a:srgbClr val="DDEBCF"/>
                      </a:gs>
                      <a:gs pos="50000">
                        <a:srgbClr val="9CB86E"/>
                      </a:gs>
                      <a:gs pos="100000">
                        <a:srgbClr val="156B13"/>
                      </a:gs>
                    </a:gsLst>
                    <a:lin ang="5400000" scaled="0"/>
                  </a:gradFill>
                </a:ln>
                <a:solidFill>
                  <a:schemeClr val="accent6">
                    <a:lumMod val="50000"/>
                  </a:schemeClr>
                </a:solidFill>
                <a:effectLst>
                  <a:outerShdw dist="38100" dir="18900000" algn="bl" rotWithShape="0">
                    <a:prstClr val="black">
                      <a:alpha val="40000"/>
                    </a:prstClr>
                  </a:outerShdw>
                </a:effectLst>
                <a:latin typeface="IranNastaliq" pitchFamily="18" charset="0"/>
                <a:cs typeface="B Titr" panose="00000700000000000000" pitchFamily="2" charset="-78"/>
              </a:endParaRPr>
            </a:p>
          </p:txBody>
        </p:sp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26800" y="99804"/>
              <a:ext cx="914360" cy="8809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7250" y="2247900"/>
            <a:ext cx="7315200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1- این پیش نویس در اجرای ماده 174 قانون برنامه پنجم توسعه کشور تهیه شده، امّا سیاستهای مذکور در این قانون را رعایت نکرده است، </a:t>
            </a:r>
            <a:r>
              <a:rPr lang="fa-IR" altLang="en-US" sz="3200" b="1">
                <a:solidFill>
                  <a:srgbClr val="C00000"/>
                </a:solidFill>
                <a:cs typeface="B Nazanin" pitchFamily="2" charset="-78"/>
              </a:rPr>
              <a:t>از جمله آنکه:</a:t>
            </a:r>
            <a:endParaRPr lang="en-US" altLang="en-US" sz="3200" b="1">
              <a:solidFill>
                <a:srgbClr val="C00000"/>
              </a:solidFill>
              <a:cs typeface="B Nazanin" pitchFamily="2" charset="-78"/>
            </a:endParaRPr>
          </a:p>
          <a:p>
            <a:pPr lvl="1" algn="just" rtl="1">
              <a:lnSpc>
                <a:spcPct val="150000"/>
              </a:lnSpc>
            </a:pP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1-1- نظام درآمدهای پایدار شهرداری ها را </a:t>
            </a:r>
            <a:b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</a:br>
            <a:r>
              <a:rPr lang="fa-IR" altLang="en-US" sz="3200" b="1">
                <a:solidFill>
                  <a:schemeClr val="tx2"/>
                </a:solidFill>
                <a:cs typeface="B Nazanin" pitchFamily="2" charset="-78"/>
              </a:rPr>
              <a:t>در بر نمی گیرد.</a:t>
            </a:r>
            <a:endParaRPr lang="en-US" altLang="en-US" sz="3200" b="1">
              <a:solidFill>
                <a:schemeClr val="tx2"/>
              </a:solidFill>
              <a:cs typeface="B Nazanin" pitchFamily="2" charset="-78"/>
            </a:endParaRPr>
          </a:p>
        </p:txBody>
      </p:sp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633</Words>
  <Application>Microsoft Office PowerPoint</Application>
  <PresentationFormat>On-screen Show (4:3)</PresentationFormat>
  <Paragraphs>70</Paragraphs>
  <Slides>23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تحلیل و ارزیابی پیش نویس لایحه قانون درآمدهای پایدار شهرداری ها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با تشکر از توجه شما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pars rayaneh</dc:creator>
  <cp:lastModifiedBy>pars rayaneh</cp:lastModifiedBy>
  <cp:revision>1</cp:revision>
  <dcterms:created xsi:type="dcterms:W3CDTF">2025-06-22T06:43:00Z</dcterms:created>
  <dcterms:modified xsi:type="dcterms:W3CDTF">2025-06-22T06:44:11Z</dcterms:modified>
</cp:coreProperties>
</file>