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5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02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3C5A01-BCB6-4F45-A3BE-B2162263DC14}" type="datetimeFigureOut">
              <a:rPr lang="en-US" smtClean="0"/>
              <a:t>9/11/2026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627B35-CBAE-43EC-9815-6112B5714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2578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a-IR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6B395FA-9BEB-4120-89DF-F4AD2260D7BD}" type="slidenum">
              <a:rPr lang="fa-IR" i="0"/>
              <a:pPr eaLnBrk="1" hangingPunct="1"/>
              <a:t>1</a:t>
            </a:fld>
            <a:endParaRPr lang="fa-IR" i="0"/>
          </a:p>
        </p:txBody>
      </p:sp>
    </p:spTree>
    <p:extLst>
      <p:ext uri="{BB962C8B-B14F-4D97-AF65-F5344CB8AC3E}">
        <p14:creationId xmlns:p14="http://schemas.microsoft.com/office/powerpoint/2010/main" val="16989010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a-IR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CF003B6-82F1-48F4-A55B-87F47FCB5469}" type="slidenum">
              <a:rPr lang="fa-IR" i="0"/>
              <a:pPr eaLnBrk="1" hangingPunct="1"/>
              <a:t>2</a:t>
            </a:fld>
            <a:endParaRPr lang="fa-IR" i="0"/>
          </a:p>
        </p:txBody>
      </p:sp>
    </p:spTree>
    <p:extLst>
      <p:ext uri="{BB962C8B-B14F-4D97-AF65-F5344CB8AC3E}">
        <p14:creationId xmlns:p14="http://schemas.microsoft.com/office/powerpoint/2010/main" val="27010246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D74DAEA-C691-4C20-B873-28900EF81EAF}" type="slidenum">
              <a:rPr lang="ar-SA" altLang="en-US" i="0"/>
              <a:pPr eaLnBrk="1" hangingPunct="1"/>
              <a:t>21</a:t>
            </a:fld>
            <a:endParaRPr lang="en-US" altLang="en-US" i="0"/>
          </a:p>
        </p:txBody>
      </p:sp>
    </p:spTree>
    <p:extLst>
      <p:ext uri="{BB962C8B-B14F-4D97-AF65-F5344CB8AC3E}">
        <p14:creationId xmlns:p14="http://schemas.microsoft.com/office/powerpoint/2010/main" val="31116812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B92AB-1CEA-4CF6-9008-BFA71401E7DA}" type="datetimeFigureOut">
              <a:rPr lang="en-US" smtClean="0"/>
              <a:t>9/11/2026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C9A74-E7ED-4EF5-BBA6-461D9FAF4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18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B92AB-1CEA-4CF6-9008-BFA71401E7DA}" type="datetimeFigureOut">
              <a:rPr lang="en-US" smtClean="0"/>
              <a:t>9/11/2026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C9A74-E7ED-4EF5-BBA6-461D9FAF4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551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B92AB-1CEA-4CF6-9008-BFA71401E7DA}" type="datetimeFigureOut">
              <a:rPr lang="en-US" smtClean="0"/>
              <a:t>9/11/2026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C9A74-E7ED-4EF5-BBA6-461D9FAF44D4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591071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B92AB-1CEA-4CF6-9008-BFA71401E7DA}" type="datetimeFigureOut">
              <a:rPr lang="en-US" smtClean="0"/>
              <a:t>9/11/2026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C9A74-E7ED-4EF5-BBA6-461D9FAF4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0986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B92AB-1CEA-4CF6-9008-BFA71401E7DA}" type="datetimeFigureOut">
              <a:rPr lang="en-US" smtClean="0"/>
              <a:t>9/11/2026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C9A74-E7ED-4EF5-BBA6-461D9FAF44D4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123101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B92AB-1CEA-4CF6-9008-BFA71401E7DA}" type="datetimeFigureOut">
              <a:rPr lang="en-US" smtClean="0"/>
              <a:t>9/11/2026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C9A74-E7ED-4EF5-BBA6-461D9FAF4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7408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B92AB-1CEA-4CF6-9008-BFA71401E7DA}" type="datetimeFigureOut">
              <a:rPr lang="en-US" smtClean="0"/>
              <a:t>9/11/2026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C9A74-E7ED-4EF5-BBA6-461D9FAF4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4843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B92AB-1CEA-4CF6-9008-BFA71401E7DA}" type="datetimeFigureOut">
              <a:rPr lang="en-US" smtClean="0"/>
              <a:t>9/11/2026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C9A74-E7ED-4EF5-BBA6-461D9FAF4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9802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B92AB-1CEA-4CF6-9008-BFA71401E7DA}" type="datetimeFigureOut">
              <a:rPr lang="en-US" smtClean="0"/>
              <a:t>9/11/2026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C9A74-E7ED-4EF5-BBA6-461D9FAF4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080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B92AB-1CEA-4CF6-9008-BFA71401E7DA}" type="datetimeFigureOut">
              <a:rPr lang="en-US" smtClean="0"/>
              <a:t>9/11/2026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C9A74-E7ED-4EF5-BBA6-461D9FAF4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2910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B92AB-1CEA-4CF6-9008-BFA71401E7DA}" type="datetimeFigureOut">
              <a:rPr lang="en-US" smtClean="0"/>
              <a:t>9/11/2026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C9A74-E7ED-4EF5-BBA6-461D9FAF4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357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B92AB-1CEA-4CF6-9008-BFA71401E7DA}" type="datetimeFigureOut">
              <a:rPr lang="en-US" smtClean="0"/>
              <a:t>9/11/2026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C9A74-E7ED-4EF5-BBA6-461D9FAF4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6009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B92AB-1CEA-4CF6-9008-BFA71401E7DA}" type="datetimeFigureOut">
              <a:rPr lang="en-US" smtClean="0"/>
              <a:t>9/11/2026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C9A74-E7ED-4EF5-BBA6-461D9FAF4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8644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B92AB-1CEA-4CF6-9008-BFA71401E7DA}" type="datetimeFigureOut">
              <a:rPr lang="en-US" smtClean="0"/>
              <a:t>9/11/2026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C9A74-E7ED-4EF5-BBA6-461D9FAF4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6856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B92AB-1CEA-4CF6-9008-BFA71401E7DA}" type="datetimeFigureOut">
              <a:rPr lang="en-US" smtClean="0"/>
              <a:t>9/11/2026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C9A74-E7ED-4EF5-BBA6-461D9FAF4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983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B92AB-1CEA-4CF6-9008-BFA71401E7DA}" type="datetimeFigureOut">
              <a:rPr lang="en-US" smtClean="0"/>
              <a:t>9/11/2026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C9A74-E7ED-4EF5-BBA6-461D9FAF4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4786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CB92AB-1CEA-4CF6-9008-BFA71401E7DA}" type="datetimeFigureOut">
              <a:rPr lang="en-US" smtClean="0"/>
              <a:t>9/11/2026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8DC9A74-E7ED-4EF5-BBA6-461D9FAF4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554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2pro.ir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wmf"/><Relationship Id="rId4" Type="http://schemas.openxmlformats.org/officeDocument/2006/relationships/oleObject" Target="../embeddings/oleObject2.bin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oleObject" Target="../embeddings/Microsoft_Excel_97-2003_Worksheet1.xls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46488" y="1343025"/>
            <a:ext cx="4951412" cy="3302000"/>
          </a:xfrm>
        </p:spPr>
        <p:txBody>
          <a:bodyPr/>
          <a:lstStyle/>
          <a:p>
            <a:pPr algn="ctr">
              <a:defRPr/>
            </a:pPr>
            <a:r>
              <a:rPr lang="en-US" sz="5400" dirty="0">
                <a:hlinkClick r:id="rId3"/>
              </a:rPr>
              <a:t>www.2pro.ir</a:t>
            </a:r>
            <a:endParaRPr lang="en-US" sz="5400" dirty="0"/>
          </a:p>
          <a:p>
            <a:pPr algn="ctr">
              <a:defRPr/>
            </a:pPr>
            <a:r>
              <a:rPr lang="fa-IR" sz="5400" dirty="0"/>
              <a:t>تو پروژه </a:t>
            </a:r>
          </a:p>
          <a:p>
            <a:pPr algn="ctr">
              <a:defRPr/>
            </a:pPr>
            <a:r>
              <a:rPr lang="fa-IR" sz="5400" dirty="0"/>
              <a:t>بزرگ ترین وب سایت پروژه و پایان نامه </a:t>
            </a:r>
            <a:endParaRPr lang="en-US" sz="5400" dirty="0"/>
          </a:p>
        </p:txBody>
      </p:sp>
      <p:sp>
        <p:nvSpPr>
          <p:cNvPr id="19459" name="Slide Number Placeholder 1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5DD5EA5-3848-41F1-A7E4-182DF67D820A}" type="slidenum">
              <a:rPr lang="fa-IR">
                <a:solidFill>
                  <a:srgbClr val="FEFFFF"/>
                </a:solidFill>
                <a:cs typeface="B Koodak" panose="00000700000000000000" pitchFamily="2" charset="-78"/>
              </a:rPr>
              <a:pPr eaLnBrk="1" hangingPunct="1"/>
              <a:t>1</a:t>
            </a:fld>
            <a:endParaRPr lang="fa-IR">
              <a:solidFill>
                <a:srgbClr val="FEFFFF"/>
              </a:solidFill>
              <a:cs typeface="B Koodak" panose="00000700000000000000" pitchFamily="2" charset="-78"/>
            </a:endParaRPr>
          </a:p>
        </p:txBody>
      </p:sp>
      <p:pic>
        <p:nvPicPr>
          <p:cNvPr id="19460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0139" y="301626"/>
            <a:ext cx="7837487" cy="631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4832691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2"/>
          <p:cNvSpPr>
            <a:spLocks noGrp="1"/>
          </p:cNvSpPr>
          <p:nvPr>
            <p:ph type="title"/>
          </p:nvPr>
        </p:nvSpPr>
        <p:spPr>
          <a:xfrm>
            <a:off x="3620627" y="473585"/>
            <a:ext cx="6261237" cy="998537"/>
          </a:xfrm>
        </p:spPr>
        <p:txBody>
          <a:bodyPr/>
          <a:lstStyle/>
          <a:p>
            <a:r>
              <a:rPr lang="fa-IR" altLang="en-US" dirty="0" smtClean="0"/>
              <a:t>مدل سازی و نظریه سیستم ها</a:t>
            </a:r>
            <a:endParaRPr lang="en-US" altLang="en-US" dirty="0" smtClean="0"/>
          </a:p>
        </p:txBody>
      </p:sp>
      <p:sp>
        <p:nvSpPr>
          <p:cNvPr id="28675" name="Content Placeholder 1"/>
          <p:cNvSpPr>
            <a:spLocks noGrp="1"/>
          </p:cNvSpPr>
          <p:nvPr>
            <p:ph idx="1"/>
          </p:nvPr>
        </p:nvSpPr>
        <p:spPr>
          <a:xfrm>
            <a:off x="1314127" y="1866993"/>
            <a:ext cx="8567737" cy="3060113"/>
          </a:xfrm>
        </p:spPr>
        <p:txBody>
          <a:bodyPr/>
          <a:lstStyle/>
          <a:p>
            <a:pPr algn="r" rtl="1"/>
            <a:r>
              <a:rPr lang="fa-IR" altLang="en-US" dirty="0" smtClean="0"/>
              <a:t>تعامل محیط با پدیده مورد مطالعه از طریق تعدادی </a:t>
            </a:r>
            <a:r>
              <a:rPr lang="fa-IR" altLang="en-US" dirty="0" smtClean="0">
                <a:solidFill>
                  <a:srgbClr val="FF0000"/>
                </a:solidFill>
              </a:rPr>
              <a:t>معدود</a:t>
            </a:r>
            <a:r>
              <a:rPr lang="fa-IR" altLang="en-US" dirty="0" smtClean="0"/>
              <a:t> کمیت </a:t>
            </a:r>
            <a:r>
              <a:rPr lang="fa-IR" altLang="en-US" dirty="0" smtClean="0">
                <a:solidFill>
                  <a:srgbClr val="FF0000"/>
                </a:solidFill>
              </a:rPr>
              <a:t>قابل مشاهده </a:t>
            </a:r>
            <a:r>
              <a:rPr lang="fa-IR" altLang="en-US" dirty="0" smtClean="0"/>
              <a:t>و </a:t>
            </a:r>
            <a:r>
              <a:rPr lang="fa-IR" altLang="en-US" dirty="0" smtClean="0">
                <a:solidFill>
                  <a:srgbClr val="FF0000"/>
                </a:solidFill>
              </a:rPr>
              <a:t>اندازه گیری</a:t>
            </a:r>
          </a:p>
          <a:p>
            <a:pPr lvl="1" algn="r" rtl="1"/>
            <a:r>
              <a:rPr lang="fa-IR" altLang="en-US" dirty="0" smtClean="0"/>
              <a:t>ورودی ها: کمیت های محیطی موثر در رفتار پدیده</a:t>
            </a:r>
          </a:p>
          <a:p>
            <a:pPr lvl="1" algn="r" rtl="1"/>
            <a:r>
              <a:rPr lang="fa-IR" altLang="en-US" dirty="0" smtClean="0"/>
              <a:t>خروجی ها: نحوه تاثیر پدیده بر محیط</a:t>
            </a:r>
          </a:p>
          <a:p>
            <a:pPr algn="r" rtl="1"/>
            <a:endParaRPr lang="fa-IR" altLang="en-US" dirty="0" smtClean="0"/>
          </a:p>
          <a:p>
            <a:pPr algn="r" rtl="1"/>
            <a:r>
              <a:rPr lang="fa-IR" altLang="en-US" dirty="0" smtClean="0"/>
              <a:t>نوعی فرض </a:t>
            </a:r>
            <a:r>
              <a:rPr lang="fa-IR" altLang="en-US" dirty="0" smtClean="0">
                <a:solidFill>
                  <a:srgbClr val="FF0000"/>
                </a:solidFill>
              </a:rPr>
              <a:t>علیت</a:t>
            </a:r>
            <a:r>
              <a:rPr lang="fa-IR" altLang="en-US" dirty="0" smtClean="0"/>
              <a:t> بر این توصیف حاکم است</a:t>
            </a:r>
          </a:p>
          <a:p>
            <a:pPr algn="r" rtl="1"/>
            <a:r>
              <a:rPr lang="fa-IR" altLang="en-US" dirty="0" smtClean="0"/>
              <a:t>مدل سازی در مورد پدیده های غیر علی حرف نمی زند </a:t>
            </a:r>
            <a:endParaRPr lang="en-US" altLang="en-US" dirty="0" smtClean="0"/>
          </a:p>
          <a:p>
            <a:pPr algn="r" rtl="1"/>
            <a:endParaRPr lang="en-US" altLang="en-US" dirty="0" smtClean="0"/>
          </a:p>
        </p:txBody>
      </p:sp>
      <p:sp>
        <p:nvSpPr>
          <p:cNvPr id="2867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BA52914-2640-4126-A1A9-FF802F1A2C2D}" type="slidenum">
              <a:rPr lang="en-US" altLang="en-US" sz="1000"/>
              <a:pPr eaLnBrk="1" hangingPunct="1"/>
              <a:t>10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280140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2"/>
          <p:cNvSpPr>
            <a:spLocks noGrp="1"/>
          </p:cNvSpPr>
          <p:nvPr>
            <p:ph type="title"/>
          </p:nvPr>
        </p:nvSpPr>
        <p:spPr>
          <a:xfrm>
            <a:off x="3592976" y="775426"/>
            <a:ext cx="6270115" cy="998537"/>
          </a:xfrm>
        </p:spPr>
        <p:txBody>
          <a:bodyPr/>
          <a:lstStyle/>
          <a:p>
            <a:r>
              <a:rPr lang="fa-IR" altLang="en-US" dirty="0" smtClean="0"/>
              <a:t>مدل سازی و نظریه سیستم ها</a:t>
            </a:r>
            <a:endParaRPr lang="en-US" altLang="en-US" dirty="0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420660" y="2168834"/>
            <a:ext cx="8567737" cy="2696129"/>
          </a:xfrm>
        </p:spPr>
        <p:txBody>
          <a:bodyPr rtlCol="0">
            <a:normAutofit fontScale="92500" lnSpcReduction="10000"/>
          </a:bodyPr>
          <a:lstStyle/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آیا همواره می توان پدیده مورد مطالعه را از محیط جدا کرد؟</a:t>
            </a: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آیا همواره می توان تعامل پدیده مورد مطالعه و محیط را محدود به تعدادی ورودی و خروجی مشخص کرد؟</a:t>
            </a: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آیا همیشه همه عوامل موثر بر یک پدیده را می شناسیم؟</a:t>
            </a:r>
          </a:p>
          <a:p>
            <a:pPr lvl="1"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آیا همه عوامل موثر بر یک پدیده تحت کنترل ماست؟</a:t>
            </a: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آیا رابطه علی بین ورودی و خروجی ها قابل اثبات است؟</a:t>
            </a:r>
          </a:p>
          <a:p>
            <a:pPr algn="r" rtl="1">
              <a:buNone/>
              <a:defRPr/>
            </a:pPr>
            <a:endParaRPr lang="fa-IR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rgbClr val="FF0000"/>
                </a:solidFill>
              </a:rPr>
              <a:t>نایقینی و مدلسازی</a:t>
            </a:r>
          </a:p>
          <a:p>
            <a:pPr algn="r" rtl="1">
              <a:buNone/>
              <a:defRPr/>
            </a:pPr>
            <a:endParaRPr lang="fa-IR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 rtl="1">
              <a:buNone/>
              <a:defRPr/>
            </a:pPr>
            <a:endParaRPr lang="en-US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70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B099E87-80F9-4E7A-BE61-94F91319FD7A}" type="slidenum">
              <a:rPr lang="en-US" altLang="en-US" sz="1000"/>
              <a:pPr eaLnBrk="1" hangingPunct="1"/>
              <a:t>11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3850242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Oval 9"/>
          <p:cNvSpPr>
            <a:spLocks noChangeArrowheads="1"/>
          </p:cNvSpPr>
          <p:nvPr/>
        </p:nvSpPr>
        <p:spPr bwMode="auto">
          <a:xfrm>
            <a:off x="2803526" y="2403476"/>
            <a:ext cx="7250113" cy="4049713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0723" name="Title 2"/>
          <p:cNvSpPr>
            <a:spLocks noGrp="1"/>
          </p:cNvSpPr>
          <p:nvPr>
            <p:ph type="title"/>
          </p:nvPr>
        </p:nvSpPr>
        <p:spPr>
          <a:xfrm>
            <a:off x="3756891" y="232570"/>
            <a:ext cx="6296748" cy="998537"/>
          </a:xfrm>
        </p:spPr>
        <p:txBody>
          <a:bodyPr/>
          <a:lstStyle/>
          <a:p>
            <a:r>
              <a:rPr lang="fa-IR" altLang="en-US" dirty="0" smtClean="0"/>
              <a:t>مدل سازی و نظریه سیستم ها</a:t>
            </a:r>
            <a:endParaRPr lang="en-US" altLang="en-US" dirty="0" smtClean="0"/>
          </a:p>
        </p:txBody>
      </p:sp>
      <p:sp>
        <p:nvSpPr>
          <p:cNvPr id="13315" name="Content Placeholder 1"/>
          <p:cNvSpPr>
            <a:spLocks noGrp="1"/>
          </p:cNvSpPr>
          <p:nvPr>
            <p:ph idx="1"/>
          </p:nvPr>
        </p:nvSpPr>
        <p:spPr>
          <a:xfrm>
            <a:off x="2438400" y="1600201"/>
            <a:ext cx="7772400" cy="1025525"/>
          </a:xfrm>
        </p:spPr>
        <p:txBody>
          <a:bodyPr rtlCol="0">
            <a:normAutofit/>
          </a:bodyPr>
          <a:lstStyle/>
          <a:p>
            <a:pPr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برای آنکه به یک تعبیر عملیاتی برسیم که </a:t>
            </a:r>
            <a:r>
              <a:rPr lang="fa-IR" altLang="en-US" dirty="0" smtClean="0">
                <a:solidFill>
                  <a:srgbClr val="FF0000"/>
                </a:solidFill>
              </a:rPr>
              <a:t>امکان محاسبه را به ما بدهد</a:t>
            </a: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توافق می کنیم</a:t>
            </a:r>
            <a:endParaRPr lang="en-US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725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4238B78-770E-4481-8EC4-B5E74B6EFC6E}" type="slidenum">
              <a:rPr lang="en-US" altLang="en-US" sz="1000"/>
              <a:pPr eaLnBrk="1" hangingPunct="1"/>
              <a:t>12</a:t>
            </a:fld>
            <a:endParaRPr lang="en-US" altLang="en-US" sz="1000"/>
          </a:p>
        </p:txBody>
      </p:sp>
      <p:sp>
        <p:nvSpPr>
          <p:cNvPr id="30726" name="Rectangle 5"/>
          <p:cNvSpPr>
            <a:spLocks noChangeArrowheads="1"/>
          </p:cNvSpPr>
          <p:nvPr/>
        </p:nvSpPr>
        <p:spPr bwMode="auto">
          <a:xfrm>
            <a:off x="5259388" y="2913064"/>
            <a:ext cx="2233612" cy="1241425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fa-IR" altLang="en-US"/>
          </a:p>
          <a:p>
            <a:pPr algn="ctr" eaLnBrk="1" hangingPunct="1"/>
            <a:r>
              <a:rPr lang="fa-IR" altLang="en-US" sz="2800"/>
              <a:t>سیستم</a:t>
            </a:r>
            <a:endParaRPr lang="en-US" altLang="en-US" sz="2800"/>
          </a:p>
        </p:txBody>
      </p:sp>
      <p:sp>
        <p:nvSpPr>
          <p:cNvPr id="7" name="Right Arrow 6"/>
          <p:cNvSpPr/>
          <p:nvPr/>
        </p:nvSpPr>
        <p:spPr bwMode="auto">
          <a:xfrm>
            <a:off x="3392489" y="3363914"/>
            <a:ext cx="1881187" cy="339725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a-IR" dirty="0">
              <a:latin typeface="Arial" charset="0"/>
              <a:cs typeface="Arial" charset="0"/>
            </a:endParaRPr>
          </a:p>
          <a:p>
            <a:pPr algn="ctr">
              <a:defRPr/>
            </a:pPr>
            <a:r>
              <a:rPr lang="fa-IR" dirty="0">
                <a:latin typeface="Arial" charset="0"/>
                <a:cs typeface="Arial" charset="0"/>
              </a:rPr>
              <a:t>ورودی ها</a:t>
            </a:r>
            <a:endParaRPr lang="en-US" dirty="0">
              <a:latin typeface="Arial" charset="0"/>
              <a:cs typeface="Arial" charset="0"/>
            </a:endParaRPr>
          </a:p>
        </p:txBody>
      </p:sp>
      <p:sp>
        <p:nvSpPr>
          <p:cNvPr id="30728" name="Right Arrow 7"/>
          <p:cNvSpPr>
            <a:spLocks noChangeArrowheads="1"/>
          </p:cNvSpPr>
          <p:nvPr/>
        </p:nvSpPr>
        <p:spPr bwMode="auto">
          <a:xfrm>
            <a:off x="7489825" y="3363914"/>
            <a:ext cx="1881188" cy="339725"/>
          </a:xfrm>
          <a:prstGeom prst="rightArrow">
            <a:avLst>
              <a:gd name="adj1" fmla="val 50000"/>
              <a:gd name="adj2" fmla="val 49990"/>
            </a:avLst>
          </a:prstGeom>
          <a:solidFill>
            <a:srgbClr val="92D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fa-IR" altLang="en-US"/>
          </a:p>
          <a:p>
            <a:pPr algn="ctr" eaLnBrk="1" hangingPunct="1"/>
            <a:r>
              <a:rPr lang="fa-IR" altLang="en-US"/>
              <a:t>خروجی ها</a:t>
            </a:r>
            <a:endParaRPr lang="en-US" altLang="en-US"/>
          </a:p>
        </p:txBody>
      </p:sp>
      <p:sp>
        <p:nvSpPr>
          <p:cNvPr id="30729" name="Down Arrow 8"/>
          <p:cNvSpPr>
            <a:spLocks noChangeArrowheads="1"/>
          </p:cNvSpPr>
          <p:nvPr/>
        </p:nvSpPr>
        <p:spPr bwMode="auto">
          <a:xfrm flipV="1">
            <a:off x="6343650" y="4154489"/>
            <a:ext cx="249238" cy="1069975"/>
          </a:xfrm>
          <a:prstGeom prst="downArrow">
            <a:avLst>
              <a:gd name="adj1" fmla="val 50000"/>
              <a:gd name="adj2" fmla="val 49727"/>
            </a:avLst>
          </a:prstGeom>
          <a:solidFill>
            <a:srgbClr val="00B0F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0730" name="TextBox 10"/>
          <p:cNvSpPr txBox="1">
            <a:spLocks noChangeArrowheads="1"/>
          </p:cNvSpPr>
          <p:nvPr/>
        </p:nvSpPr>
        <p:spPr bwMode="auto">
          <a:xfrm>
            <a:off x="5613401" y="5186363"/>
            <a:ext cx="17811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a-IR" altLang="en-US"/>
              <a:t>ورودی های ناشناخته</a:t>
            </a:r>
            <a:endParaRPr lang="en-US" altLang="en-US"/>
          </a:p>
        </p:txBody>
      </p:sp>
      <p:sp>
        <p:nvSpPr>
          <p:cNvPr id="30731" name="Rectangle 12"/>
          <p:cNvSpPr>
            <a:spLocks noChangeArrowheads="1"/>
          </p:cNvSpPr>
          <p:nvPr/>
        </p:nvSpPr>
        <p:spPr bwMode="auto">
          <a:xfrm>
            <a:off x="8216900" y="5461000"/>
            <a:ext cx="8128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a-IR" altLang="en-US" sz="2800">
                <a:solidFill>
                  <a:srgbClr val="000000"/>
                </a:solidFill>
              </a:rPr>
              <a:t>محیط</a:t>
            </a:r>
            <a:endParaRPr lang="en-US" altLang="en-US" sz="2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6880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2"/>
          <p:cNvSpPr>
            <a:spLocks noGrp="1"/>
          </p:cNvSpPr>
          <p:nvPr>
            <p:ph type="title"/>
          </p:nvPr>
        </p:nvSpPr>
        <p:spPr>
          <a:xfrm>
            <a:off x="6238523" y="499464"/>
            <a:ext cx="3180686" cy="998537"/>
          </a:xfrm>
        </p:spPr>
        <p:txBody>
          <a:bodyPr/>
          <a:lstStyle/>
          <a:p>
            <a:r>
              <a:rPr lang="fa-IR" altLang="en-US" dirty="0" smtClean="0"/>
              <a:t>مدل محاسباتی</a:t>
            </a:r>
            <a:endParaRPr lang="en-US" altLang="en-US" dirty="0" smtClean="0"/>
          </a:p>
        </p:txBody>
      </p:sp>
      <p:sp>
        <p:nvSpPr>
          <p:cNvPr id="14338" name="Content Placeholder 1"/>
          <p:cNvSpPr>
            <a:spLocks noGrp="1"/>
          </p:cNvSpPr>
          <p:nvPr>
            <p:ph idx="1"/>
          </p:nvPr>
        </p:nvSpPr>
        <p:spPr>
          <a:xfrm>
            <a:off x="914401" y="2230516"/>
            <a:ext cx="9436962" cy="3078331"/>
          </a:xfrm>
        </p:spPr>
        <p:txBody>
          <a:bodyPr rtlCol="0">
            <a:normAutofit/>
          </a:bodyPr>
          <a:lstStyle/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تعدادی معادلات و روابط ریاضی که </a:t>
            </a:r>
            <a:r>
              <a:rPr lang="fa-IR" altLang="en-US" dirty="0" smtClean="0">
                <a:solidFill>
                  <a:srgbClr val="FF0000"/>
                </a:solidFill>
              </a:rPr>
              <a:t>ارتباط</a:t>
            </a: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بین ورودی و خروجی ها را بصورت </a:t>
            </a:r>
            <a:r>
              <a:rPr lang="fa-IR" altLang="en-US" dirty="0" smtClean="0">
                <a:solidFill>
                  <a:srgbClr val="FF0000"/>
                </a:solidFill>
              </a:rPr>
              <a:t>کمی</a:t>
            </a: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بیان می کند</a:t>
            </a:r>
            <a:endParaRPr lang="en-US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با کمیت های نه تنها قابل مشاهده که </a:t>
            </a:r>
            <a:r>
              <a:rPr lang="fa-IR" altLang="en-US" dirty="0" smtClean="0">
                <a:solidFill>
                  <a:srgbClr val="FF0000"/>
                </a:solidFill>
              </a:rPr>
              <a:t>قابل اندازه گیری </a:t>
            </a: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سر و کار داریم</a:t>
            </a:r>
            <a:endParaRPr lang="en-US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مدل </a:t>
            </a:r>
            <a:r>
              <a:rPr lang="fa-IR" altLang="en-US" dirty="0" smtClean="0">
                <a:solidFill>
                  <a:srgbClr val="FF0000"/>
                </a:solidFill>
              </a:rPr>
              <a:t>توصیفی</a:t>
            </a: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در مقابل مدل محاسباتی</a:t>
            </a:r>
            <a:endParaRPr lang="en-US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سنت غالب در علوم شناختی مانند علوم انسانی، علوم اجتماعی، علوم پزشکی، و اقتصاد مدل سازی توصیفی بوده است</a:t>
            </a: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حرکت به سمت کمی سازی: فرصت ها و تهدیدها</a:t>
            </a: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مدل هایی با امکان توصیف کمی و کیفی در کنار هم و</a:t>
            </a: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Wingdings" pitchFamily="2" charset="2"/>
              </a:rPr>
              <a:t> </a:t>
            </a:r>
            <a:r>
              <a:rPr lang="fa-IR" altLang="en-US" dirty="0" smtClean="0">
                <a:solidFill>
                  <a:srgbClr val="FF0000"/>
                </a:solidFill>
                <a:sym typeface="Wingdings" pitchFamily="2" charset="2"/>
              </a:rPr>
              <a:t>نایقینی</a:t>
            </a:r>
            <a:endParaRPr lang="fa-IR" altLang="en-US" dirty="0" smtClean="0">
              <a:solidFill>
                <a:srgbClr val="FF0000"/>
              </a:solidFill>
            </a:endParaRPr>
          </a:p>
          <a:p>
            <a:pPr algn="r" rtl="1">
              <a:buNone/>
              <a:defRPr/>
            </a:pPr>
            <a:endParaRPr lang="en-US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74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F7D09FC-96CD-47DC-AD6C-5550997E9888}" type="slidenum">
              <a:rPr lang="en-US" altLang="en-US" sz="1000"/>
              <a:pPr eaLnBrk="1" hangingPunct="1"/>
              <a:t>13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2795309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2"/>
          <p:cNvSpPr>
            <a:spLocks noGrp="1"/>
          </p:cNvSpPr>
          <p:nvPr>
            <p:ph type="title"/>
          </p:nvPr>
        </p:nvSpPr>
        <p:spPr>
          <a:xfrm>
            <a:off x="3468689" y="153989"/>
            <a:ext cx="7094537" cy="998537"/>
          </a:xfrm>
        </p:spPr>
        <p:txBody>
          <a:bodyPr/>
          <a:lstStyle/>
          <a:p>
            <a:r>
              <a:rPr lang="fa-IR" altLang="en-US" dirty="0" smtClean="0"/>
              <a:t>آیا مدل همان سیستم است؟</a:t>
            </a:r>
            <a:endParaRPr lang="en-US" altLang="en-US" dirty="0" smtClean="0"/>
          </a:p>
        </p:txBody>
      </p:sp>
      <p:sp>
        <p:nvSpPr>
          <p:cNvPr id="15362" name="Content Placeholder 1"/>
          <p:cNvSpPr>
            <a:spLocks noGrp="1"/>
          </p:cNvSpPr>
          <p:nvPr>
            <p:ph idx="1"/>
          </p:nvPr>
        </p:nvSpPr>
        <p:spPr>
          <a:xfrm>
            <a:off x="2438400" y="1600200"/>
            <a:ext cx="7785100" cy="960438"/>
          </a:xfrm>
        </p:spPr>
        <p:txBody>
          <a:bodyPr rtlCol="0">
            <a:normAutofit/>
          </a:bodyPr>
          <a:lstStyle/>
          <a:p>
            <a:pPr>
              <a:buNone/>
              <a:defRPr/>
            </a:pPr>
            <a:r>
              <a:rPr lang="fa-IR" altLang="en-US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این آرزوی ماست</a:t>
            </a:r>
          </a:p>
          <a:p>
            <a:pPr>
              <a:buNone/>
              <a:defRPr/>
            </a:pPr>
            <a:r>
              <a:rPr lang="fa-IR" altLang="en-US" smtClean="0">
                <a:solidFill>
                  <a:srgbClr val="FF0000"/>
                </a:solidFill>
              </a:rPr>
              <a:t>نایقینی</a:t>
            </a:r>
            <a:endParaRPr lang="en-US" altLang="en-US" smtClean="0">
              <a:solidFill>
                <a:srgbClr val="FF0000"/>
              </a:solidFill>
            </a:endParaRPr>
          </a:p>
        </p:txBody>
      </p:sp>
      <p:sp>
        <p:nvSpPr>
          <p:cNvPr id="3277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64A276F-B68A-4C37-B7BF-B6AE87A6A185}" type="slidenum">
              <a:rPr lang="en-US" altLang="en-US" sz="1000"/>
              <a:pPr eaLnBrk="1" hangingPunct="1"/>
              <a:t>14</a:t>
            </a:fld>
            <a:endParaRPr lang="en-US" altLang="en-US" sz="1000"/>
          </a:p>
        </p:txBody>
      </p:sp>
      <p:sp>
        <p:nvSpPr>
          <p:cNvPr id="32773" name="Oval 9"/>
          <p:cNvSpPr>
            <a:spLocks noChangeArrowheads="1"/>
          </p:cNvSpPr>
          <p:nvPr/>
        </p:nvSpPr>
        <p:spPr bwMode="auto">
          <a:xfrm>
            <a:off x="2855913" y="3357564"/>
            <a:ext cx="7250112" cy="3252787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2774" name="Slide Number Placeholder 4"/>
          <p:cNvSpPr txBox="1">
            <a:spLocks/>
          </p:cNvSpPr>
          <p:nvPr/>
        </p:nvSpPr>
        <p:spPr bwMode="auto">
          <a:xfrm>
            <a:off x="8305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6AEBFBB1-2B79-4934-A302-9486A09D06B6}" type="slidenum">
              <a:rPr lang="en-US" altLang="en-US" sz="1000" i="0"/>
              <a:pPr algn="r" eaLnBrk="1" hangingPunct="1"/>
              <a:t>14</a:t>
            </a:fld>
            <a:endParaRPr lang="en-US" altLang="en-US" sz="1000" i="0"/>
          </a:p>
        </p:txBody>
      </p:sp>
      <p:sp>
        <p:nvSpPr>
          <p:cNvPr id="32775" name="Rectangle 5"/>
          <p:cNvSpPr>
            <a:spLocks noChangeArrowheads="1"/>
          </p:cNvSpPr>
          <p:nvPr/>
        </p:nvSpPr>
        <p:spPr bwMode="auto">
          <a:xfrm>
            <a:off x="5259388" y="3932239"/>
            <a:ext cx="2233612" cy="1241425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fa-IR" altLang="en-US"/>
          </a:p>
          <a:p>
            <a:pPr algn="ctr" eaLnBrk="1" hangingPunct="1"/>
            <a:r>
              <a:rPr lang="fa-IR" altLang="en-US" sz="2800"/>
              <a:t>سیستم</a:t>
            </a:r>
            <a:endParaRPr lang="en-US" altLang="en-US" sz="2800"/>
          </a:p>
        </p:txBody>
      </p:sp>
      <p:sp>
        <p:nvSpPr>
          <p:cNvPr id="11" name="Right Arrow 10"/>
          <p:cNvSpPr/>
          <p:nvPr/>
        </p:nvSpPr>
        <p:spPr bwMode="auto">
          <a:xfrm>
            <a:off x="3392489" y="4383089"/>
            <a:ext cx="1881187" cy="339725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a-IR" dirty="0">
              <a:latin typeface="Arial" charset="0"/>
              <a:cs typeface="Arial" charset="0"/>
            </a:endParaRPr>
          </a:p>
          <a:p>
            <a:pPr algn="ctr">
              <a:defRPr/>
            </a:pPr>
            <a:r>
              <a:rPr lang="fa-IR" dirty="0">
                <a:latin typeface="Arial" charset="0"/>
                <a:cs typeface="Arial" charset="0"/>
              </a:rPr>
              <a:t>ورودی ها</a:t>
            </a:r>
            <a:endParaRPr lang="en-US" dirty="0">
              <a:latin typeface="Arial" charset="0"/>
              <a:cs typeface="Arial" charset="0"/>
            </a:endParaRPr>
          </a:p>
        </p:txBody>
      </p:sp>
      <p:sp>
        <p:nvSpPr>
          <p:cNvPr id="32777" name="Right Arrow 7"/>
          <p:cNvSpPr>
            <a:spLocks noChangeArrowheads="1"/>
          </p:cNvSpPr>
          <p:nvPr/>
        </p:nvSpPr>
        <p:spPr bwMode="auto">
          <a:xfrm>
            <a:off x="7489825" y="4383089"/>
            <a:ext cx="1881188" cy="339725"/>
          </a:xfrm>
          <a:prstGeom prst="rightArrow">
            <a:avLst>
              <a:gd name="adj1" fmla="val 50000"/>
              <a:gd name="adj2" fmla="val 49990"/>
            </a:avLst>
          </a:prstGeom>
          <a:solidFill>
            <a:srgbClr val="92D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fa-IR" altLang="en-US"/>
          </a:p>
          <a:p>
            <a:pPr algn="ctr" eaLnBrk="1" hangingPunct="1"/>
            <a:r>
              <a:rPr lang="fa-IR" altLang="en-US"/>
              <a:t>خروجی سیستم</a:t>
            </a:r>
            <a:endParaRPr lang="en-US" altLang="en-US"/>
          </a:p>
        </p:txBody>
      </p:sp>
      <p:sp>
        <p:nvSpPr>
          <p:cNvPr id="32778" name="Down Arrow 8"/>
          <p:cNvSpPr>
            <a:spLocks noChangeArrowheads="1"/>
          </p:cNvSpPr>
          <p:nvPr/>
        </p:nvSpPr>
        <p:spPr bwMode="auto">
          <a:xfrm flipV="1">
            <a:off x="6343650" y="5173664"/>
            <a:ext cx="249238" cy="1069975"/>
          </a:xfrm>
          <a:prstGeom prst="downArrow">
            <a:avLst>
              <a:gd name="adj1" fmla="val 50000"/>
              <a:gd name="adj2" fmla="val 49727"/>
            </a:avLst>
          </a:prstGeom>
          <a:solidFill>
            <a:srgbClr val="00B0F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2779" name="TextBox 10"/>
          <p:cNvSpPr txBox="1">
            <a:spLocks noChangeArrowheads="1"/>
          </p:cNvSpPr>
          <p:nvPr/>
        </p:nvSpPr>
        <p:spPr bwMode="auto">
          <a:xfrm>
            <a:off x="5613401" y="6205538"/>
            <a:ext cx="17811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a-IR" altLang="en-US"/>
              <a:t>ورودی های ناشناخته</a:t>
            </a:r>
            <a:endParaRPr lang="en-US" altLang="en-US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8321675" y="5578475"/>
            <a:ext cx="8128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a-IR" altLang="en-US" sz="2800">
                <a:solidFill>
                  <a:srgbClr val="000000"/>
                </a:solidFill>
              </a:rPr>
              <a:t>محیط</a:t>
            </a:r>
            <a:endParaRPr lang="en-US" altLang="en-US" sz="2800">
              <a:solidFill>
                <a:srgbClr val="000000"/>
              </a:solidFill>
            </a:endParaRPr>
          </a:p>
        </p:txBody>
      </p:sp>
      <p:sp>
        <p:nvSpPr>
          <p:cNvPr id="32781" name="Rectangle 5"/>
          <p:cNvSpPr>
            <a:spLocks noChangeArrowheads="1"/>
          </p:cNvSpPr>
          <p:nvPr/>
        </p:nvSpPr>
        <p:spPr bwMode="auto">
          <a:xfrm>
            <a:off x="4471988" y="1993901"/>
            <a:ext cx="2233612" cy="1241425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fa-IR" altLang="en-US"/>
          </a:p>
          <a:p>
            <a:pPr algn="ctr" eaLnBrk="1" hangingPunct="1"/>
            <a:r>
              <a:rPr lang="fa-IR" altLang="en-US" sz="2800"/>
              <a:t>مدل</a:t>
            </a:r>
            <a:endParaRPr lang="en-US" altLang="en-US" sz="4000"/>
          </a:p>
        </p:txBody>
      </p:sp>
      <p:sp>
        <p:nvSpPr>
          <p:cNvPr id="18" name="Bent-Up Arrow 17"/>
          <p:cNvSpPr/>
          <p:nvPr/>
        </p:nvSpPr>
        <p:spPr bwMode="auto">
          <a:xfrm rot="16200000" flipV="1">
            <a:off x="2980533" y="2985295"/>
            <a:ext cx="2116137" cy="847725"/>
          </a:xfrm>
          <a:prstGeom prst="bentUpArrow">
            <a:avLst>
              <a:gd name="adj1" fmla="val 19951"/>
              <a:gd name="adj2" fmla="val 25000"/>
              <a:gd name="adj3" fmla="val 25000"/>
            </a:avLst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32783" name="Right Arrow 7"/>
          <p:cNvSpPr>
            <a:spLocks noChangeArrowheads="1"/>
          </p:cNvSpPr>
          <p:nvPr/>
        </p:nvSpPr>
        <p:spPr bwMode="auto">
          <a:xfrm>
            <a:off x="6727825" y="2432051"/>
            <a:ext cx="1881188" cy="339725"/>
          </a:xfrm>
          <a:prstGeom prst="rightArrow">
            <a:avLst>
              <a:gd name="adj1" fmla="val 50000"/>
              <a:gd name="adj2" fmla="val 49990"/>
            </a:avLst>
          </a:prstGeom>
          <a:solidFill>
            <a:srgbClr val="92D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fa-IR" altLang="en-US"/>
          </a:p>
          <a:p>
            <a:pPr algn="ctr" eaLnBrk="1" hangingPunct="1"/>
            <a:r>
              <a:rPr lang="fa-IR" altLang="en-US"/>
              <a:t>خروجی مدل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14539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2"/>
          <p:cNvSpPr>
            <a:spLocks noGrp="1"/>
          </p:cNvSpPr>
          <p:nvPr>
            <p:ph type="title"/>
          </p:nvPr>
        </p:nvSpPr>
        <p:spPr>
          <a:xfrm>
            <a:off x="3344402" y="226836"/>
            <a:ext cx="7094537" cy="998537"/>
          </a:xfrm>
        </p:spPr>
        <p:txBody>
          <a:bodyPr/>
          <a:lstStyle/>
          <a:p>
            <a:r>
              <a:rPr lang="fa-IR" altLang="en-US" dirty="0" smtClean="0"/>
              <a:t>رویکردهای متداول در مدل سازی</a:t>
            </a:r>
            <a:endParaRPr lang="en-US" altLang="en-US" dirty="0" smtClean="0"/>
          </a:p>
        </p:txBody>
      </p:sp>
      <p:sp>
        <p:nvSpPr>
          <p:cNvPr id="16386" name="Content Placeholder 1"/>
          <p:cNvSpPr>
            <a:spLocks noGrp="1"/>
          </p:cNvSpPr>
          <p:nvPr>
            <p:ph idx="1"/>
          </p:nvPr>
        </p:nvSpPr>
        <p:spPr>
          <a:xfrm>
            <a:off x="648071" y="1476376"/>
            <a:ext cx="9686556" cy="3814715"/>
          </a:xfrm>
        </p:spPr>
        <p:txBody>
          <a:bodyPr rtlCol="0">
            <a:normAutofit/>
          </a:bodyPr>
          <a:lstStyle/>
          <a:p>
            <a:pPr algn="r" rtl="1">
              <a:buNone/>
              <a:defRPr/>
            </a:pPr>
            <a:r>
              <a:rPr lang="fa-IR" altLang="en-US" dirty="0" smtClean="0">
                <a:solidFill>
                  <a:srgbClr val="FF0000"/>
                </a:solidFill>
              </a:rPr>
              <a:t>جعبه سفید</a:t>
            </a: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امکان مطالعه اجزای سیستم و نحوه تعامل آنها</a:t>
            </a: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شکاندن سیستم به اجزاء غیر قابل تجزیه بیشتر</a:t>
            </a: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نگرش غالب از قدیم تا نیمه قرن بیستم</a:t>
            </a: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rgbClr val="FF0000"/>
                </a:solidFill>
              </a:rPr>
              <a:t>جعبه سیاه</a:t>
            </a: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امکان مشاهده ورودی و خروجی های سیستم</a:t>
            </a: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عدم امکان مشاهده و درک داخل سیستم</a:t>
            </a: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نگرش عمدتا توسعه یافته با ابزارهای محاسباتی</a:t>
            </a: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rgbClr val="FF0000"/>
                </a:solidFill>
              </a:rPr>
              <a:t>جعبه خاکستری </a:t>
            </a: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Wingdings" pitchFamily="2" charset="2"/>
              </a:rPr>
              <a:t> راه واقعا موثر</a:t>
            </a:r>
            <a:endParaRPr lang="en-US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79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86C8102-E8F2-45FD-812D-82E0CBA130E4}" type="slidenum">
              <a:rPr lang="en-US" altLang="en-US" sz="1000"/>
              <a:pPr eaLnBrk="1" hangingPunct="1"/>
              <a:t>15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1627519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2"/>
          <p:cNvSpPr>
            <a:spLocks noGrp="1"/>
          </p:cNvSpPr>
          <p:nvPr>
            <p:ph type="title"/>
          </p:nvPr>
        </p:nvSpPr>
        <p:spPr>
          <a:xfrm>
            <a:off x="3468689" y="153989"/>
            <a:ext cx="7094537" cy="998537"/>
          </a:xfrm>
        </p:spPr>
        <p:txBody>
          <a:bodyPr/>
          <a:lstStyle/>
          <a:p>
            <a:r>
              <a:rPr lang="fa-IR" altLang="en-US" dirty="0" smtClean="0"/>
              <a:t>تقسیم بندی سیستم ها / مدل ها</a:t>
            </a:r>
            <a:endParaRPr lang="en-US" altLang="en-US" dirty="0" smtClean="0"/>
          </a:p>
        </p:txBody>
      </p:sp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1766889" y="1476377"/>
            <a:ext cx="7758851" cy="3796960"/>
          </a:xfrm>
        </p:spPr>
        <p:txBody>
          <a:bodyPr rtlCol="0">
            <a:normAutofit/>
          </a:bodyPr>
          <a:lstStyle/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دینامیکی / ایستا </a:t>
            </a: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خطی / غیر خطی </a:t>
            </a: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متغیر با زمان / نامتغیر با زمان</a:t>
            </a: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تصادفی / معین</a:t>
            </a: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ایستان / غیر ایستان</a:t>
            </a: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علی / غیرعلی</a:t>
            </a:r>
          </a:p>
          <a:p>
            <a:pPr algn="r" rtl="1">
              <a:buNone/>
              <a:defRPr/>
            </a:pPr>
            <a:endParaRPr lang="fa-IR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آیا لزوما مدل و سیستم باید از یک جنس باشند؟</a:t>
            </a:r>
            <a:endParaRPr lang="en-US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82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3DC6F2E-6BA6-414D-99D0-EBF7C0707266}" type="slidenum">
              <a:rPr lang="en-US" altLang="en-US" sz="1000"/>
              <a:pPr eaLnBrk="1" hangingPunct="1"/>
              <a:t>16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11361715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2"/>
          <p:cNvSpPr>
            <a:spLocks noGrp="1"/>
          </p:cNvSpPr>
          <p:nvPr>
            <p:ph type="title"/>
          </p:nvPr>
        </p:nvSpPr>
        <p:spPr>
          <a:xfrm>
            <a:off x="2545411" y="322665"/>
            <a:ext cx="7094537" cy="998537"/>
          </a:xfrm>
        </p:spPr>
        <p:txBody>
          <a:bodyPr/>
          <a:lstStyle/>
          <a:p>
            <a:pPr algn="r" rtl="1"/>
            <a:r>
              <a:rPr lang="fa-IR" altLang="en-US" dirty="0" smtClean="0"/>
              <a:t>هدف از مدل سازی</a:t>
            </a:r>
            <a:endParaRPr lang="en-US" altLang="en-US" dirty="0" smtClean="0"/>
          </a:p>
        </p:txBody>
      </p:sp>
      <p:sp>
        <p:nvSpPr>
          <p:cNvPr id="18434" name="Content Placeholder 1"/>
          <p:cNvSpPr>
            <a:spLocks noGrp="1"/>
          </p:cNvSpPr>
          <p:nvPr>
            <p:ph idx="1"/>
          </p:nvPr>
        </p:nvSpPr>
        <p:spPr>
          <a:xfrm>
            <a:off x="905755" y="1492018"/>
            <a:ext cx="8567737" cy="4545013"/>
          </a:xfrm>
        </p:spPr>
        <p:txBody>
          <a:bodyPr rtlCol="0">
            <a:normAutofit/>
          </a:bodyPr>
          <a:lstStyle/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پیش بینی</a:t>
            </a: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کنترل</a:t>
            </a: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بازیابی گذشته (فیلترکردن)</a:t>
            </a:r>
          </a:p>
          <a:p>
            <a:pPr lvl="1" algn="r" rtl="1">
              <a:buNone/>
              <a:defRPr/>
            </a:pPr>
            <a:r>
              <a:rPr lang="fa-IR" altLang="en-US" dirty="0" smtClean="0"/>
              <a:t>رفشبیه </a:t>
            </a:r>
            <a:r>
              <a:rPr lang="fa-IR" altLang="en-US" dirty="0"/>
              <a:t>سازی و تحلیل فرآیند</a:t>
            </a:r>
          </a:p>
          <a:p>
            <a:pPr lvl="1"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تاری</a:t>
            </a:r>
          </a:p>
          <a:p>
            <a:pPr lvl="1"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ساختاری</a:t>
            </a: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تشخیص خطا</a:t>
            </a: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rgbClr val="FF0000"/>
                </a:solidFill>
              </a:rPr>
              <a:t>هدف از مدل سازی در روند مدل سازی تاثیر مستقیم دارد</a:t>
            </a: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مدلی که برای تمام اهداف خوب باشد نداریم</a:t>
            </a:r>
            <a:endParaRPr lang="en-US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84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A49BE06-A771-4A06-8F1F-4C915A6702F9}" type="slidenum">
              <a:rPr lang="en-US" altLang="en-US" sz="1000"/>
              <a:pPr eaLnBrk="1" hangingPunct="1"/>
              <a:t>17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30272821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2"/>
          <p:cNvSpPr>
            <a:spLocks noGrp="1"/>
          </p:cNvSpPr>
          <p:nvPr>
            <p:ph type="title"/>
          </p:nvPr>
        </p:nvSpPr>
        <p:spPr>
          <a:xfrm>
            <a:off x="4347578" y="626330"/>
            <a:ext cx="5240305" cy="998537"/>
          </a:xfrm>
        </p:spPr>
        <p:txBody>
          <a:bodyPr/>
          <a:lstStyle/>
          <a:p>
            <a:r>
              <a:rPr lang="fa-IR" altLang="en-US" dirty="0" smtClean="0"/>
              <a:t>مدل خوب چه مدلی است؟</a:t>
            </a:r>
            <a:endParaRPr lang="en-US" altLang="en-US" dirty="0" smtClean="0"/>
          </a:p>
        </p:txBody>
      </p:sp>
      <p:sp>
        <p:nvSpPr>
          <p:cNvPr id="19458" name="Content Placeholder 1"/>
          <p:cNvSpPr>
            <a:spLocks noGrp="1"/>
          </p:cNvSpPr>
          <p:nvPr>
            <p:ph idx="1"/>
          </p:nvPr>
        </p:nvSpPr>
        <p:spPr>
          <a:xfrm>
            <a:off x="1429537" y="2000158"/>
            <a:ext cx="8567737" cy="3166645"/>
          </a:xfrm>
        </p:spPr>
        <p:txBody>
          <a:bodyPr rtlCol="0">
            <a:normAutofit/>
          </a:bodyPr>
          <a:lstStyle/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جواب به این سوال ساده نیست!</a:t>
            </a: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به هدف از مدل سازی وابسته است</a:t>
            </a: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یک جواب نسبتا معقول و مقبول و کمی ایده آل: مدلی که </a:t>
            </a:r>
            <a:r>
              <a:rPr lang="fa-IR" altLang="en-US" dirty="0" smtClean="0">
                <a:solidFill>
                  <a:srgbClr val="FF0000"/>
                </a:solidFill>
              </a:rPr>
              <a:t>خروجی</a:t>
            </a: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آن برای </a:t>
            </a:r>
            <a:r>
              <a:rPr lang="fa-IR" altLang="en-US" dirty="0" smtClean="0">
                <a:solidFill>
                  <a:srgbClr val="FF0000"/>
                </a:solidFill>
              </a:rPr>
              <a:t>ورودی ها </a:t>
            </a: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و </a:t>
            </a:r>
            <a:r>
              <a:rPr lang="fa-IR" altLang="en-US" dirty="0" smtClean="0">
                <a:solidFill>
                  <a:srgbClr val="FF0000"/>
                </a:solidFill>
              </a:rPr>
              <a:t>شرایط مختلف محیط</a:t>
            </a: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و </a:t>
            </a:r>
            <a:r>
              <a:rPr lang="fa-IR" altLang="en-US" dirty="0" smtClean="0">
                <a:solidFill>
                  <a:srgbClr val="FF0000"/>
                </a:solidFill>
              </a:rPr>
              <a:t>سیستم </a:t>
            </a: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مشابه خروجی سیستم باشد. (نگاه رفتارگرا با درنظر گرفتن ملاحظات ساختاری)</a:t>
            </a: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معمولا محدوده ای ورودی ها و شرایط محیط و سیستم مد نظر است. در آن محدوده ارزیابی می کنیم</a:t>
            </a: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rgbClr val="FF0000"/>
                </a:solidFill>
              </a:rPr>
              <a:t>مدل سازی بدون ارزیابی ارزشی ندارد</a:t>
            </a: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Wingdings" pitchFamily="2" charset="2"/>
              </a:rPr>
              <a:t> آزمون پذیری، ابطال پذیری، و حوزه علوم تجربی</a:t>
            </a:r>
            <a:endParaRPr lang="en-US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86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18C2DE9-735A-427C-9FDF-664CAA1857A1}" type="slidenum">
              <a:rPr lang="en-US" altLang="en-US" sz="1000"/>
              <a:pPr eaLnBrk="1" hangingPunct="1"/>
              <a:t>18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12979636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Content Placeholder 8"/>
          <p:cNvSpPr>
            <a:spLocks noGrp="1"/>
          </p:cNvSpPr>
          <p:nvPr>
            <p:ph idx="1"/>
          </p:nvPr>
        </p:nvSpPr>
        <p:spPr>
          <a:xfrm>
            <a:off x="1731379" y="798990"/>
            <a:ext cx="7909772" cy="3710867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endParaRPr lang="fa-IR" altLang="en-US" sz="4800" dirty="0"/>
          </a:p>
          <a:p>
            <a:pPr algn="ctr">
              <a:buFont typeface="Wingdings" panose="05000000000000000000" pitchFamily="2" charset="2"/>
              <a:buNone/>
            </a:pPr>
            <a:endParaRPr lang="fa-IR" altLang="en-US" sz="4800" dirty="0"/>
          </a:p>
          <a:p>
            <a:pPr algn="ctr">
              <a:buFont typeface="Wingdings" panose="05000000000000000000" pitchFamily="2" charset="2"/>
              <a:buNone/>
            </a:pPr>
            <a:r>
              <a:rPr lang="fa-IR" altLang="en-US" sz="4800" dirty="0"/>
              <a:t>شناسایی سیستم ها</a:t>
            </a:r>
            <a:endParaRPr lang="en-US" altLang="en-US" sz="4800" dirty="0"/>
          </a:p>
        </p:txBody>
      </p:sp>
      <p:sp>
        <p:nvSpPr>
          <p:cNvPr id="3789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65B3CE2-7A03-4ADD-BA31-98B1581B7CF4}" type="slidenum">
              <a:rPr lang="en-US" altLang="en-US" sz="1000"/>
              <a:pPr eaLnBrk="1" hangingPunct="1"/>
              <a:t>19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10740136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3497803" y="1198485"/>
            <a:ext cx="4856084" cy="2068498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fa-IR" sz="5400" b="1" dirty="0" smtClean="0">
                <a:latin typeface="IranNastaliq" panose="02020505000000020003" pitchFamily="18" charset="0"/>
                <a:cs typeface="IranNastaliq" panose="02020505000000020003" pitchFamily="18" charset="0"/>
              </a:rPr>
              <a:t/>
            </a:r>
            <a:br>
              <a:rPr lang="fa-IR" sz="5400" b="1" dirty="0" smtClean="0">
                <a:latin typeface="IranNastaliq" panose="02020505000000020003" pitchFamily="18" charset="0"/>
                <a:cs typeface="IranNastaliq" panose="02020505000000020003" pitchFamily="18" charset="0"/>
              </a:rPr>
            </a:br>
            <a:r>
              <a:rPr lang="fa-IR" sz="5400" b="1" dirty="0" smtClean="0">
                <a:latin typeface="IranNastaliq" panose="02020505000000020003" pitchFamily="18" charset="0"/>
                <a:cs typeface="IranNastaliq" panose="02020505000000020003" pitchFamily="18" charset="0"/>
              </a:rPr>
              <a:t>اشنایی با اصول مدل سازی</a:t>
            </a:r>
          </a:p>
        </p:txBody>
      </p:sp>
    </p:spTree>
    <p:extLst>
      <p:ext uri="{BB962C8B-B14F-4D97-AF65-F5344CB8AC3E}">
        <p14:creationId xmlns:p14="http://schemas.microsoft.com/office/powerpoint/2010/main" val="266648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2"/>
          <p:cNvSpPr>
            <a:spLocks noGrp="1"/>
          </p:cNvSpPr>
          <p:nvPr>
            <p:ph type="title"/>
          </p:nvPr>
        </p:nvSpPr>
        <p:spPr>
          <a:xfrm>
            <a:off x="3468689" y="153989"/>
            <a:ext cx="7094537" cy="998537"/>
          </a:xfrm>
        </p:spPr>
        <p:txBody>
          <a:bodyPr/>
          <a:lstStyle/>
          <a:p>
            <a:r>
              <a:rPr lang="fa-IR" altLang="en-US" dirty="0" smtClean="0"/>
              <a:t>شناسایی سیستم ها</a:t>
            </a:r>
            <a:endParaRPr lang="en-US" altLang="en-US" dirty="0" smtClean="0"/>
          </a:p>
        </p:txBody>
      </p:sp>
      <p:sp>
        <p:nvSpPr>
          <p:cNvPr id="21506" name="Content Placeholder 1"/>
          <p:cNvSpPr>
            <a:spLocks noGrp="1"/>
          </p:cNvSpPr>
          <p:nvPr>
            <p:ph idx="1"/>
          </p:nvPr>
        </p:nvSpPr>
        <p:spPr>
          <a:xfrm>
            <a:off x="1766889" y="1476376"/>
            <a:ext cx="8567737" cy="4545013"/>
          </a:xfrm>
        </p:spPr>
        <p:txBody>
          <a:bodyPr rtlCol="0">
            <a:normAutofit/>
          </a:bodyPr>
          <a:lstStyle/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مدل سازی داده-محور (</a:t>
            </a:r>
            <a:r>
              <a:rPr lang="en-US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Data driven</a:t>
            </a: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)</a:t>
            </a:r>
            <a:endParaRPr lang="en-US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از جنس جعبه سیاه یا جعبه خاکستری</a:t>
            </a: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مدل سازی جعبه سفید </a:t>
            </a:r>
            <a:b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نیاز به دانش حوزه فراوان دارد</a:t>
            </a:r>
            <a:b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کمتر روش های عمومی دارد</a:t>
            </a:r>
          </a:p>
          <a:p>
            <a:pPr algn="r" rtl="1">
              <a:buNone/>
              <a:defRPr/>
            </a:pPr>
            <a:endParaRPr lang="fa-IR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توصیف کلاسیک منصوب به زاده 1962</a:t>
            </a: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توسعه اصلی همگام با ابزارهای محاسباتی ار 1970 به بعد</a:t>
            </a:r>
            <a:endParaRPr lang="en-US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91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9F227FD-52FE-49A3-A12C-468035F97224}" type="slidenum">
              <a:rPr lang="en-US" altLang="en-US" sz="1000"/>
              <a:pPr eaLnBrk="1" hangingPunct="1"/>
              <a:t>20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15145394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ounded Rectangle 2"/>
          <p:cNvSpPr>
            <a:spLocks noChangeArrowheads="1"/>
          </p:cNvSpPr>
          <p:nvPr/>
        </p:nvSpPr>
        <p:spPr bwMode="auto">
          <a:xfrm>
            <a:off x="5475288" y="1584325"/>
            <a:ext cx="2081212" cy="547688"/>
          </a:xfrm>
          <a:prstGeom prst="roundRect">
            <a:avLst>
              <a:gd name="adj" fmla="val 16667"/>
            </a:avLst>
          </a:prstGeom>
          <a:solidFill>
            <a:schemeClr val="accent1">
              <a:alpha val="3098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rtl="1" eaLnBrk="1" hangingPunct="1"/>
            <a:r>
              <a:rPr lang="en-US" altLang="en-US" sz="2400"/>
              <a:t>Identification</a:t>
            </a:r>
          </a:p>
        </p:txBody>
      </p:sp>
      <p:sp>
        <p:nvSpPr>
          <p:cNvPr id="39939" name="Rectangle 56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39940" name="Group 147"/>
          <p:cNvGrpSpPr>
            <a:grpSpLocks/>
          </p:cNvGrpSpPr>
          <p:nvPr/>
        </p:nvGrpSpPr>
        <p:grpSpPr bwMode="auto">
          <a:xfrm>
            <a:off x="5037139" y="3121025"/>
            <a:ext cx="2795587" cy="1263650"/>
            <a:chOff x="3549635" y="3319215"/>
            <a:chExt cx="2795797" cy="1263216"/>
          </a:xfrm>
        </p:grpSpPr>
        <p:graphicFrame>
          <p:nvGraphicFramePr>
            <p:cNvPr id="39954" name="Object 57"/>
            <p:cNvGraphicFramePr>
              <a:graphicFrameLocks noChangeAspect="1"/>
            </p:cNvGraphicFramePr>
            <p:nvPr/>
          </p:nvGraphicFramePr>
          <p:xfrm>
            <a:off x="4554236" y="3846900"/>
            <a:ext cx="853218" cy="73553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2" name="Equation" r:id="rId4" imgW="114102" imgH="114102" progId="Equation.3">
                    <p:embed/>
                  </p:oleObj>
                </mc:Choice>
                <mc:Fallback>
                  <p:oleObj name="Equation" r:id="rId4" imgW="114102" imgH="114102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54236" y="3846900"/>
                          <a:ext cx="853218" cy="73553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4" name="Right Arrow 143"/>
            <p:cNvSpPr/>
            <p:nvPr/>
          </p:nvSpPr>
          <p:spPr bwMode="auto">
            <a:xfrm>
              <a:off x="3549635" y="3319215"/>
              <a:ext cx="2795797" cy="895042"/>
            </a:xfrm>
            <a:prstGeom prst="rightArrow">
              <a:avLst/>
            </a:prstGeom>
            <a:solidFill>
              <a:schemeClr val="tx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 rtl="1">
                <a:defRPr/>
              </a:pPr>
              <a:r>
                <a:rPr lang="en-US" sz="2000" b="1" dirty="0">
                  <a:latin typeface="Arial" charset="0"/>
                  <a:cs typeface="Arial" charset="0"/>
                </a:rPr>
                <a:t>Equivalence</a:t>
              </a:r>
            </a:p>
          </p:txBody>
        </p:sp>
      </p:grpSp>
      <p:grpSp>
        <p:nvGrpSpPr>
          <p:cNvPr id="39941" name="Group 21"/>
          <p:cNvGrpSpPr>
            <a:grpSpLocks/>
          </p:cNvGrpSpPr>
          <p:nvPr/>
        </p:nvGrpSpPr>
        <p:grpSpPr bwMode="auto">
          <a:xfrm>
            <a:off x="2476500" y="1858964"/>
            <a:ext cx="2998788" cy="4268787"/>
            <a:chOff x="952500" y="1568610"/>
            <a:chExt cx="2998789" cy="4270216"/>
          </a:xfrm>
        </p:grpSpPr>
        <p:grpSp>
          <p:nvGrpSpPr>
            <p:cNvPr id="39950" name="Group 146"/>
            <p:cNvGrpSpPr>
              <a:grpSpLocks/>
            </p:cNvGrpSpPr>
            <p:nvPr/>
          </p:nvGrpSpPr>
          <p:grpSpPr bwMode="auto">
            <a:xfrm>
              <a:off x="952500" y="1568610"/>
              <a:ext cx="2998789" cy="4270216"/>
              <a:chOff x="952487" y="1568607"/>
              <a:chExt cx="2998352" cy="4270251"/>
            </a:xfrm>
          </p:grpSpPr>
          <p:cxnSp>
            <p:nvCxnSpPr>
              <p:cNvPr id="39952" name="Shape 67"/>
              <p:cNvCxnSpPr>
                <a:cxnSpLocks noChangeShapeType="1"/>
                <a:stCxn id="39938" idx="1"/>
                <a:endCxn id="39953" idx="0"/>
              </p:cNvCxnSpPr>
              <p:nvPr/>
            </p:nvCxnSpPr>
            <p:spPr bwMode="auto">
              <a:xfrm rot="10800000" flipV="1">
                <a:off x="2323203" y="1568607"/>
                <a:ext cx="1627636" cy="326847"/>
              </a:xfrm>
              <a:prstGeom prst="bentConnector2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39953" name="Flowchart: Multidocument 96"/>
              <p:cNvSpPr>
                <a:spLocks noChangeArrowheads="1"/>
              </p:cNvSpPr>
              <p:nvPr/>
            </p:nvSpPr>
            <p:spPr bwMode="auto">
              <a:xfrm>
                <a:off x="952487" y="1895453"/>
                <a:ext cx="2409853" cy="3943405"/>
              </a:xfrm>
              <a:prstGeom prst="flowChartMultidocument">
                <a:avLst/>
              </a:prstGeom>
              <a:solidFill>
                <a:srgbClr val="FF990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 i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i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i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i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i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r" rtl="1" eaLnBrk="1" hangingPunct="1"/>
                <a:endParaRPr lang="en-US" altLang="en-US"/>
              </a:p>
            </p:txBody>
          </p:sp>
        </p:grpSp>
        <p:sp>
          <p:nvSpPr>
            <p:cNvPr id="98" name="Snip and Round Single Corner Rectangle 97"/>
            <p:cNvSpPr/>
            <p:nvPr/>
          </p:nvSpPr>
          <p:spPr bwMode="auto">
            <a:xfrm>
              <a:off x="1139825" y="3356733"/>
              <a:ext cx="1784351" cy="1021104"/>
            </a:xfrm>
            <a:prstGeom prst="snipRound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>
                <a:defRPr/>
              </a:pPr>
              <a:r>
                <a:rPr lang="en-US" sz="2400" dirty="0">
                  <a:latin typeface="Arial" charset="0"/>
                  <a:cs typeface="Arial" charset="0"/>
                </a:rPr>
                <a:t>Family of Models</a:t>
              </a:r>
            </a:p>
          </p:txBody>
        </p:sp>
      </p:grpSp>
      <p:grpSp>
        <p:nvGrpSpPr>
          <p:cNvPr id="39942" name="Group 148"/>
          <p:cNvGrpSpPr>
            <a:grpSpLocks/>
          </p:cNvGrpSpPr>
          <p:nvPr/>
        </p:nvGrpSpPr>
        <p:grpSpPr bwMode="auto">
          <a:xfrm>
            <a:off x="5045076" y="1858963"/>
            <a:ext cx="5286375" cy="3886200"/>
            <a:chOff x="3519584" y="2003171"/>
            <a:chExt cx="5287925" cy="3887989"/>
          </a:xfrm>
        </p:grpSpPr>
        <p:grpSp>
          <p:nvGrpSpPr>
            <p:cNvPr id="39946" name="Group 145"/>
            <p:cNvGrpSpPr>
              <a:grpSpLocks/>
            </p:cNvGrpSpPr>
            <p:nvPr/>
          </p:nvGrpSpPr>
          <p:grpSpPr bwMode="auto">
            <a:xfrm>
              <a:off x="6032079" y="2003171"/>
              <a:ext cx="2775430" cy="2391041"/>
              <a:chOff x="6032079" y="2003171"/>
              <a:chExt cx="2775430" cy="2391041"/>
            </a:xfrm>
          </p:grpSpPr>
          <p:cxnSp>
            <p:nvCxnSpPr>
              <p:cNvPr id="39948" name="Shape 30"/>
              <p:cNvCxnSpPr>
                <a:cxnSpLocks noChangeShapeType="1"/>
                <a:stCxn id="39938" idx="3"/>
                <a:endCxn id="7" idx="3"/>
              </p:cNvCxnSpPr>
              <p:nvPr/>
            </p:nvCxnSpPr>
            <p:spPr bwMode="auto">
              <a:xfrm>
                <a:off x="6032079" y="2003171"/>
                <a:ext cx="1544111" cy="1057299"/>
              </a:xfrm>
              <a:prstGeom prst="bentConnector2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7" name="Snip and Round Single Corner Rectangle 6"/>
              <p:cNvSpPr/>
              <p:nvPr/>
            </p:nvSpPr>
            <p:spPr bwMode="auto">
              <a:xfrm>
                <a:off x="6344575" y="3059344"/>
                <a:ext cx="2462934" cy="1334114"/>
              </a:xfrm>
              <a:prstGeom prst="snipRoundRect">
                <a:avLst/>
              </a:prstGeom>
              <a:solidFill>
                <a:srgbClr val="00B0F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algn="ctr" rtl="1">
                  <a:defRPr/>
                </a:pPr>
                <a:endParaRPr lang="en-US" sz="2800" b="1" dirty="0">
                  <a:latin typeface="Arial" charset="0"/>
                  <a:cs typeface="Arial" charset="0"/>
                </a:endParaRPr>
              </a:p>
              <a:p>
                <a:pPr algn="ctr" rtl="1">
                  <a:defRPr/>
                </a:pPr>
                <a:r>
                  <a:rPr lang="en-US" sz="2800" b="1" dirty="0">
                    <a:latin typeface="Arial" charset="0"/>
                    <a:cs typeface="Arial" charset="0"/>
                  </a:rPr>
                  <a:t>System</a:t>
                </a:r>
              </a:p>
            </p:txBody>
          </p:sp>
        </p:grpSp>
        <p:sp>
          <p:nvSpPr>
            <p:cNvPr id="109" name="Rounded Rectangle 108"/>
            <p:cNvSpPr/>
            <p:nvPr/>
          </p:nvSpPr>
          <p:spPr bwMode="auto">
            <a:xfrm>
              <a:off x="3519584" y="4429988"/>
              <a:ext cx="2682074" cy="1461172"/>
            </a:xfrm>
            <a:prstGeom prst="roundRect">
              <a:avLst/>
            </a:prstGeom>
            <a:solidFill>
              <a:schemeClr val="bg2">
                <a:lumMod val="40000"/>
                <a:lumOff val="6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buFont typeface="Arial" pitchFamily="34" charset="0"/>
                <a:buChar char="•"/>
                <a:defRPr/>
              </a:pPr>
              <a:r>
                <a:rPr lang="en-US" sz="2000" dirty="0">
                  <a:latin typeface="Arial" charset="0"/>
                  <a:cs typeface="Arial" charset="0"/>
                </a:rPr>
                <a:t>Data Driven</a:t>
              </a:r>
            </a:p>
            <a:p>
              <a:pPr>
                <a:buFont typeface="Arial" pitchFamily="34" charset="0"/>
                <a:buChar char="•"/>
                <a:defRPr/>
              </a:pPr>
              <a:r>
                <a:rPr lang="en-US" sz="2000" dirty="0">
                  <a:latin typeface="Arial" charset="0"/>
                  <a:cs typeface="Arial" charset="0"/>
                </a:rPr>
                <a:t>Fitness function</a:t>
              </a:r>
            </a:p>
            <a:p>
              <a:pPr>
                <a:buFont typeface="Arial" pitchFamily="34" charset="0"/>
                <a:buChar char="•"/>
                <a:defRPr/>
              </a:pPr>
              <a:r>
                <a:rPr lang="en-US" sz="2000" dirty="0">
                  <a:latin typeface="Arial" charset="0"/>
                  <a:cs typeface="Arial" charset="0"/>
                </a:rPr>
                <a:t>Parametric Models</a:t>
              </a:r>
            </a:p>
            <a:p>
              <a:pPr>
                <a:buFont typeface="Arial" pitchFamily="34" charset="0"/>
                <a:buChar char="•"/>
                <a:defRPr/>
              </a:pPr>
              <a:r>
                <a:rPr lang="en-US" sz="2000" dirty="0">
                  <a:latin typeface="Arial" charset="0"/>
                  <a:cs typeface="Arial" charset="0"/>
                </a:rPr>
                <a:t>Optimization</a:t>
              </a:r>
            </a:p>
          </p:txBody>
        </p:sp>
      </p:grpSp>
      <p:sp>
        <p:nvSpPr>
          <p:cNvPr id="39943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altLang="en-US" dirty="0" smtClean="0"/>
              <a:t>شناسایی سیستم ها</a:t>
            </a:r>
            <a:endParaRPr lang="en-US" altLang="en-US" dirty="0" smtClean="0"/>
          </a:p>
        </p:txBody>
      </p:sp>
      <p:sp>
        <p:nvSpPr>
          <p:cNvPr id="39944" name="Slide Number Placeholder 22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7AE34F4-1F6E-4655-A589-E5C4D6F6BAE1}" type="slidenum">
              <a:rPr lang="ar-SA" altLang="en-US" sz="1000"/>
              <a:pPr eaLnBrk="1" hangingPunct="1"/>
              <a:t>21</a:t>
            </a:fld>
            <a:endParaRPr lang="en-US" altLang="en-US" sz="1000"/>
          </a:p>
        </p:txBody>
      </p:sp>
      <p:sp>
        <p:nvSpPr>
          <p:cNvPr id="20" name="TextBox 19"/>
          <p:cNvSpPr txBox="1"/>
          <p:nvPr/>
        </p:nvSpPr>
        <p:spPr>
          <a:xfrm>
            <a:off x="7805738" y="5502276"/>
            <a:ext cx="2863850" cy="1014413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000" b="1" dirty="0">
                <a:latin typeface="Arial" charset="0"/>
                <a:cs typeface="Arial" charset="0"/>
              </a:rPr>
              <a:t>Too Large Family</a:t>
            </a:r>
          </a:p>
          <a:p>
            <a:pPr algn="ctr">
              <a:defRPr/>
            </a:pPr>
            <a:r>
              <a:rPr lang="en-US" sz="2000" b="1" dirty="0">
                <a:latin typeface="Arial" charset="0"/>
                <a:cs typeface="Arial" charset="0"/>
              </a:rPr>
              <a:t>Too small Family</a:t>
            </a:r>
          </a:p>
          <a:p>
            <a:pPr algn="ctr">
              <a:defRPr/>
            </a:pPr>
            <a:r>
              <a:rPr lang="en-US" sz="2000" b="1" dirty="0">
                <a:latin typeface="Arial" charset="0"/>
                <a:cs typeface="Arial" charset="0"/>
              </a:rPr>
              <a:t>Black box &amp; Structure</a:t>
            </a:r>
          </a:p>
        </p:txBody>
      </p:sp>
    </p:spTree>
    <p:extLst>
      <p:ext uri="{BB962C8B-B14F-4D97-AF65-F5344CB8AC3E}">
        <p14:creationId xmlns:p14="http://schemas.microsoft.com/office/powerpoint/2010/main" val="1082952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>
          <a:xfrm>
            <a:off x="3468689" y="153989"/>
            <a:ext cx="7094537" cy="998537"/>
          </a:xfrm>
        </p:spPr>
        <p:txBody>
          <a:bodyPr/>
          <a:lstStyle/>
          <a:p>
            <a:pPr algn="r" rtl="1"/>
            <a:r>
              <a:rPr lang="fa-IR" altLang="en-US" dirty="0" smtClean="0"/>
              <a:t>شناسایی سیستم ها</a:t>
            </a:r>
            <a:endParaRPr lang="en-US" altLang="en-US" dirty="0" smtClean="0"/>
          </a:p>
        </p:txBody>
      </p:sp>
      <p:sp>
        <p:nvSpPr>
          <p:cNvPr id="40963" name="Content Placeholder 4"/>
          <p:cNvSpPr>
            <a:spLocks noGrp="1"/>
          </p:cNvSpPr>
          <p:nvPr>
            <p:ph idx="1"/>
          </p:nvPr>
        </p:nvSpPr>
        <p:spPr>
          <a:xfrm>
            <a:off x="1766889" y="1476376"/>
            <a:ext cx="8567737" cy="4545013"/>
          </a:xfrm>
        </p:spPr>
        <p:txBody>
          <a:bodyPr/>
          <a:lstStyle/>
          <a:p>
            <a:pPr algn="r" rtl="1"/>
            <a:r>
              <a:rPr lang="fa-IR" altLang="en-US" dirty="0" smtClean="0">
                <a:solidFill>
                  <a:srgbClr val="FF0000"/>
                </a:solidFill>
              </a:rPr>
              <a:t>داده های ورودی خروجی </a:t>
            </a:r>
            <a:r>
              <a:rPr lang="fa-IR" altLang="en-US" dirty="0" smtClean="0"/>
              <a:t>بجای سیستم </a:t>
            </a:r>
          </a:p>
          <a:p>
            <a:pPr algn="r" rtl="1"/>
            <a:r>
              <a:rPr lang="fa-IR" altLang="en-US" dirty="0" smtClean="0"/>
              <a:t>خانواده مدل </a:t>
            </a:r>
            <a:r>
              <a:rPr lang="fa-IR" altLang="en-US" dirty="0" smtClean="0">
                <a:solidFill>
                  <a:srgbClr val="FF0000"/>
                </a:solidFill>
              </a:rPr>
              <a:t>پارامتری</a:t>
            </a:r>
            <a:r>
              <a:rPr lang="fa-IR" altLang="en-US" dirty="0" smtClean="0"/>
              <a:t> </a:t>
            </a:r>
          </a:p>
          <a:p>
            <a:pPr algn="r" rtl="1"/>
            <a:r>
              <a:rPr lang="fa-IR" altLang="en-US" dirty="0" smtClean="0">
                <a:solidFill>
                  <a:srgbClr val="FF0000"/>
                </a:solidFill>
              </a:rPr>
              <a:t>ملاک برازش </a:t>
            </a:r>
            <a:r>
              <a:rPr lang="fa-IR" altLang="en-US" dirty="0" smtClean="0"/>
              <a:t>بجای ملاک این همانی</a:t>
            </a:r>
          </a:p>
          <a:p>
            <a:pPr algn="r" rtl="1"/>
            <a:r>
              <a:rPr lang="fa-IR" altLang="en-US" dirty="0" smtClean="0"/>
              <a:t>حل مسئله </a:t>
            </a:r>
            <a:r>
              <a:rPr lang="fa-IR" altLang="en-US" dirty="0" smtClean="0">
                <a:solidFill>
                  <a:srgbClr val="FF0000"/>
                </a:solidFill>
              </a:rPr>
              <a:t>بهینه سازی </a:t>
            </a:r>
            <a:r>
              <a:rPr lang="fa-IR" altLang="en-US" dirty="0" smtClean="0"/>
              <a:t>در فضای پارامتری</a:t>
            </a:r>
          </a:p>
          <a:p>
            <a:pPr algn="r" rtl="1"/>
            <a:endParaRPr lang="fa-IR" altLang="en-US" dirty="0" smtClean="0"/>
          </a:p>
          <a:p>
            <a:pPr algn="r" rtl="1"/>
            <a:r>
              <a:rPr lang="fa-IR" altLang="en-US" dirty="0" smtClean="0"/>
              <a:t>به این ترتیب مسئله زمینی و </a:t>
            </a:r>
            <a:r>
              <a:rPr lang="fa-IR" altLang="en-US" dirty="0" smtClean="0">
                <a:solidFill>
                  <a:srgbClr val="FF0000"/>
                </a:solidFill>
              </a:rPr>
              <a:t>حل پذیر </a:t>
            </a:r>
            <a:r>
              <a:rPr lang="fa-IR" altLang="en-US" dirty="0" smtClean="0"/>
              <a:t>شده است</a:t>
            </a:r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94E17E3-0341-4742-82BD-605060D524DF}" type="slidenum">
              <a:rPr lang="en-US" altLang="en-US" sz="1000"/>
              <a:pPr eaLnBrk="1" hangingPunct="1"/>
              <a:t>22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7559254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2"/>
          <p:cNvSpPr>
            <a:spLocks noGrp="1"/>
          </p:cNvSpPr>
          <p:nvPr>
            <p:ph type="title"/>
          </p:nvPr>
        </p:nvSpPr>
        <p:spPr>
          <a:xfrm>
            <a:off x="2793986" y="717583"/>
            <a:ext cx="7094537" cy="998537"/>
          </a:xfrm>
        </p:spPr>
        <p:txBody>
          <a:bodyPr/>
          <a:lstStyle/>
          <a:p>
            <a:pPr algn="r" rtl="1"/>
            <a:r>
              <a:rPr lang="fa-IR" altLang="en-US" dirty="0" smtClean="0"/>
              <a:t>ورودی های مدل چه باشد؟</a:t>
            </a:r>
            <a:endParaRPr lang="en-US" altLang="en-US" dirty="0" smtClean="0"/>
          </a:p>
        </p:txBody>
      </p:sp>
      <p:sp>
        <p:nvSpPr>
          <p:cNvPr id="24578" name="Content Placeholder 1"/>
          <p:cNvSpPr>
            <a:spLocks noGrp="1"/>
          </p:cNvSpPr>
          <p:nvPr>
            <p:ph idx="1"/>
          </p:nvPr>
        </p:nvSpPr>
        <p:spPr>
          <a:xfrm>
            <a:off x="1544948" y="2470675"/>
            <a:ext cx="8567737" cy="3060113"/>
          </a:xfrm>
        </p:spPr>
        <p:txBody>
          <a:bodyPr rtlCol="0">
            <a:normAutofit lnSpcReduction="10000"/>
          </a:bodyPr>
          <a:lstStyle/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انتخاب ورودی از یک بستر بزرگ</a:t>
            </a: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تحلیل همبستگی</a:t>
            </a: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تحلیل اطلاعات متقابل</a:t>
            </a: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تعداد ورودی زیاد</a:t>
            </a: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تعداد ورودی کم</a:t>
            </a: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ورودی های ناشناحته</a:t>
            </a:r>
          </a:p>
          <a:p>
            <a:pPr algn="r" rtl="1">
              <a:buNone/>
              <a:defRPr/>
            </a:pPr>
            <a:r>
              <a:rPr lang="en-US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Disturbance</a:t>
            </a: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نایقینی و مدل سازی</a:t>
            </a:r>
            <a:endParaRPr lang="en-US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198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9864986-56A1-4D32-8B25-BB0CE4581A3A}" type="slidenum">
              <a:rPr lang="en-US" altLang="en-US" sz="1000"/>
              <a:pPr eaLnBrk="1" hangingPunct="1"/>
              <a:t>23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42632463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2"/>
          <p:cNvSpPr>
            <a:spLocks noGrp="1"/>
          </p:cNvSpPr>
          <p:nvPr>
            <p:ph type="title"/>
          </p:nvPr>
        </p:nvSpPr>
        <p:spPr>
          <a:xfrm>
            <a:off x="2847252" y="864202"/>
            <a:ext cx="7094537" cy="998537"/>
          </a:xfrm>
        </p:spPr>
        <p:txBody>
          <a:bodyPr/>
          <a:lstStyle/>
          <a:p>
            <a:pPr algn="r" rtl="1"/>
            <a:r>
              <a:rPr lang="fa-IR" altLang="en-US" dirty="0" smtClean="0"/>
              <a:t>انتخاب خانواده مدل</a:t>
            </a:r>
            <a:endParaRPr lang="en-US" altLang="en-US" dirty="0" smtClean="0"/>
          </a:p>
        </p:txBody>
      </p:sp>
      <p:sp>
        <p:nvSpPr>
          <p:cNvPr id="25602" name="Content Placeholder 1"/>
          <p:cNvSpPr>
            <a:spLocks noGrp="1"/>
          </p:cNvSpPr>
          <p:nvPr>
            <p:ph idx="1"/>
          </p:nvPr>
        </p:nvSpPr>
        <p:spPr>
          <a:xfrm>
            <a:off x="1012286" y="2277585"/>
            <a:ext cx="8567737" cy="3484024"/>
          </a:xfrm>
        </p:spPr>
        <p:txBody>
          <a:bodyPr rtlCol="0">
            <a:normAutofit/>
          </a:bodyPr>
          <a:lstStyle/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نه خیلی بزرگ</a:t>
            </a: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نه خیلی کوچک</a:t>
            </a:r>
          </a:p>
          <a:p>
            <a:pPr algn="r" rtl="1">
              <a:buNone/>
              <a:defRPr/>
            </a:pPr>
            <a:endParaRPr lang="fa-IR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مسئله مهم تعمیم پذیری</a:t>
            </a: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تناسب پیچیدگی داده ها با میزان انعطاف خانواده مدل</a:t>
            </a:r>
          </a:p>
          <a:p>
            <a:pPr algn="r" rtl="1">
              <a:buNone/>
              <a:defRPr/>
            </a:pPr>
            <a:endParaRPr lang="fa-IR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شناسایی ساختار و شناسایی پارامتر</a:t>
            </a: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نیاز به دانش حوزه در انتخاب خانواده مدل و شناسایی ساختار</a:t>
            </a:r>
            <a:endParaRPr lang="en-US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301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7C6C0CE-3319-4801-853A-785078F7AD99}" type="slidenum">
              <a:rPr lang="en-US" altLang="en-US" sz="1000"/>
              <a:pPr eaLnBrk="1" hangingPunct="1"/>
              <a:t>24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343766913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2"/>
          <p:cNvSpPr>
            <a:spLocks noGrp="1"/>
          </p:cNvSpPr>
          <p:nvPr>
            <p:ph type="title"/>
          </p:nvPr>
        </p:nvSpPr>
        <p:spPr>
          <a:xfrm>
            <a:off x="3007050" y="686649"/>
            <a:ext cx="7094537" cy="998537"/>
          </a:xfrm>
        </p:spPr>
        <p:txBody>
          <a:bodyPr/>
          <a:lstStyle/>
          <a:p>
            <a:pPr algn="r" rtl="1"/>
            <a:r>
              <a:rPr lang="fa-IR" altLang="en-US" dirty="0" smtClean="0"/>
              <a:t>چند خانواده مدل مهم</a:t>
            </a:r>
            <a:endParaRPr lang="en-US" altLang="en-US" dirty="0" smtClean="0"/>
          </a:p>
        </p:txBody>
      </p:sp>
      <p:sp>
        <p:nvSpPr>
          <p:cNvPr id="26626" name="Content Placeholder 1"/>
          <p:cNvSpPr>
            <a:spLocks noGrp="1"/>
          </p:cNvSpPr>
          <p:nvPr>
            <p:ph idx="1"/>
          </p:nvPr>
        </p:nvSpPr>
        <p:spPr>
          <a:xfrm>
            <a:off x="1349639" y="1982404"/>
            <a:ext cx="8567737" cy="3637162"/>
          </a:xfrm>
        </p:spPr>
        <p:txBody>
          <a:bodyPr rtlCol="0">
            <a:normAutofit/>
          </a:bodyPr>
          <a:lstStyle/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مدل رگرسیون خطی</a:t>
            </a:r>
          </a:p>
          <a:p>
            <a:pPr lvl="1"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مدل های خطی دینامیکی مبتنی بر رگرسیون خطی</a:t>
            </a:r>
          </a:p>
          <a:p>
            <a:pPr lvl="1"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مدل های غیرخطی دینامیکی مبتنی بر رگرسیون خطی</a:t>
            </a: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مدل های غیرخطی ایستا و دینامیکی</a:t>
            </a:r>
          </a:p>
          <a:p>
            <a:pPr lvl="1"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مدل های خطی-محلی</a:t>
            </a:r>
          </a:p>
          <a:p>
            <a:pPr lvl="1"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مدل های شبکه عصبی</a:t>
            </a:r>
          </a:p>
          <a:p>
            <a:pPr lvl="1"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مدل های فازی</a:t>
            </a:r>
          </a:p>
          <a:p>
            <a:pPr lvl="1"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مدل های فازی-عصبی</a:t>
            </a:r>
          </a:p>
          <a:p>
            <a:pPr lvl="1"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مدل های فازی-تصادفی</a:t>
            </a:r>
            <a:endParaRPr lang="en-US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403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9F10133-B394-4AA2-9127-E2351439EBBF}" type="slidenum">
              <a:rPr lang="en-US" altLang="en-US" sz="1000"/>
              <a:pPr eaLnBrk="1" hangingPunct="1"/>
              <a:t>25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41060224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2"/>
          <p:cNvSpPr>
            <a:spLocks noGrp="1"/>
          </p:cNvSpPr>
          <p:nvPr>
            <p:ph type="title"/>
          </p:nvPr>
        </p:nvSpPr>
        <p:spPr>
          <a:xfrm>
            <a:off x="4418601" y="429197"/>
            <a:ext cx="5121974" cy="998537"/>
          </a:xfrm>
        </p:spPr>
        <p:txBody>
          <a:bodyPr/>
          <a:lstStyle/>
          <a:p>
            <a:r>
              <a:rPr lang="fa-IR" altLang="en-US" dirty="0" smtClean="0"/>
              <a:t>دینامیک کجا ها وارد شود؟</a:t>
            </a:r>
            <a:endParaRPr lang="en-US" altLang="en-US" dirty="0" smtClean="0"/>
          </a:p>
        </p:txBody>
      </p:sp>
      <p:sp>
        <p:nvSpPr>
          <p:cNvPr id="45059" name="Content Placeholder 1"/>
          <p:cNvSpPr>
            <a:spLocks noGrp="1"/>
          </p:cNvSpPr>
          <p:nvPr>
            <p:ph idx="1"/>
          </p:nvPr>
        </p:nvSpPr>
        <p:spPr>
          <a:xfrm>
            <a:off x="1509436" y="2115568"/>
            <a:ext cx="8567737" cy="2918071"/>
          </a:xfrm>
        </p:spPr>
        <p:txBody>
          <a:bodyPr/>
          <a:lstStyle/>
          <a:p>
            <a:pPr algn="r" rtl="1"/>
            <a:r>
              <a:rPr lang="fa-IR" altLang="en-US" dirty="0" smtClean="0"/>
              <a:t>رگرسیون روی ورودی</a:t>
            </a:r>
          </a:p>
          <a:p>
            <a:pPr algn="r" rtl="1"/>
            <a:r>
              <a:rPr lang="fa-IR" altLang="en-US" dirty="0" smtClean="0"/>
              <a:t>رگرسیون روی خروجی</a:t>
            </a:r>
          </a:p>
          <a:p>
            <a:pPr algn="r" rtl="1"/>
            <a:r>
              <a:rPr lang="fa-IR" altLang="en-US" dirty="0" smtClean="0"/>
              <a:t>دینامیک مرتبه چند باشد؟</a:t>
            </a:r>
          </a:p>
          <a:p>
            <a:pPr algn="r" rtl="1"/>
            <a:r>
              <a:rPr lang="fa-IR" altLang="en-US" dirty="0" smtClean="0"/>
              <a:t>آیا همه دینامیک ها لازم است؟</a:t>
            </a:r>
          </a:p>
          <a:p>
            <a:pPr algn="r" rtl="1"/>
            <a:endParaRPr lang="fa-IR" altLang="en-US" dirty="0" smtClean="0"/>
          </a:p>
          <a:p>
            <a:pPr algn="r" rtl="1"/>
            <a:r>
              <a:rPr lang="fa-IR" altLang="en-US" dirty="0" smtClean="0"/>
              <a:t>مسئله تاخیر</a:t>
            </a:r>
            <a:endParaRPr lang="en-US" altLang="en-US" dirty="0" smtClean="0"/>
          </a:p>
        </p:txBody>
      </p:sp>
      <p:sp>
        <p:nvSpPr>
          <p:cNvPr id="4506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552A09F-ACFD-44CB-9A15-5D35347457DB}" type="slidenum">
              <a:rPr lang="en-US" altLang="en-US" sz="1000"/>
              <a:pPr eaLnBrk="1" hangingPunct="1"/>
              <a:t>26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294933174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2"/>
          <p:cNvSpPr>
            <a:spLocks noGrp="1"/>
          </p:cNvSpPr>
          <p:nvPr>
            <p:ph type="title"/>
          </p:nvPr>
        </p:nvSpPr>
        <p:spPr>
          <a:xfrm>
            <a:off x="5625963" y="429197"/>
            <a:ext cx="4272639" cy="998537"/>
          </a:xfrm>
        </p:spPr>
        <p:txBody>
          <a:bodyPr/>
          <a:lstStyle/>
          <a:p>
            <a:r>
              <a:rPr lang="fa-IR" altLang="en-US" dirty="0" smtClean="0"/>
              <a:t>شناسایی ساختار	</a:t>
            </a:r>
            <a:endParaRPr lang="en-US" altLang="en-US" dirty="0" smtClean="0"/>
          </a:p>
        </p:txBody>
      </p:sp>
      <p:sp>
        <p:nvSpPr>
          <p:cNvPr id="46083" name="Content Placeholder 1"/>
          <p:cNvSpPr>
            <a:spLocks noGrp="1"/>
          </p:cNvSpPr>
          <p:nvPr>
            <p:ph idx="1"/>
          </p:nvPr>
        </p:nvSpPr>
        <p:spPr>
          <a:xfrm>
            <a:off x="799223" y="2044547"/>
            <a:ext cx="8567737" cy="3068991"/>
          </a:xfrm>
        </p:spPr>
        <p:txBody>
          <a:bodyPr/>
          <a:lstStyle/>
          <a:p>
            <a:pPr algn="r" rtl="1"/>
            <a:r>
              <a:rPr lang="fa-IR" altLang="en-US" dirty="0" smtClean="0"/>
              <a:t>محدود کننده خانواده مدل است</a:t>
            </a:r>
          </a:p>
          <a:p>
            <a:pPr algn="r" rtl="1"/>
            <a:r>
              <a:rPr lang="fa-IR" altLang="en-US" dirty="0" smtClean="0"/>
              <a:t>معنی ساختار در رگرسیون خطی</a:t>
            </a:r>
          </a:p>
          <a:p>
            <a:pPr algn="r" rtl="1"/>
            <a:r>
              <a:rPr lang="fa-IR" altLang="en-US" dirty="0" smtClean="0"/>
              <a:t>معنی ساختار در شبکه عصبی</a:t>
            </a:r>
          </a:p>
          <a:p>
            <a:pPr algn="r" rtl="1"/>
            <a:r>
              <a:rPr lang="fa-IR" altLang="en-US" dirty="0" smtClean="0"/>
              <a:t>معنی ساختار در سیستم فازی</a:t>
            </a:r>
          </a:p>
          <a:p>
            <a:pPr algn="r" rtl="1"/>
            <a:r>
              <a:rPr lang="fa-IR" altLang="en-US" dirty="0" smtClean="0"/>
              <a:t>پرهزینه! نیاز به تکرار شناسایی پارامترها</a:t>
            </a:r>
          </a:p>
          <a:p>
            <a:pPr algn="r" rtl="1"/>
            <a:r>
              <a:rPr lang="fa-IR" altLang="en-US" dirty="0" smtClean="0"/>
              <a:t>بسیار موثر در کیفیت تعمیم پذیری مدل</a:t>
            </a:r>
            <a:endParaRPr lang="en-US" altLang="en-US" dirty="0" smtClean="0"/>
          </a:p>
        </p:txBody>
      </p:sp>
      <p:sp>
        <p:nvSpPr>
          <p:cNvPr id="4608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277466D-D8E4-4A67-8A85-46E6AF8A5278}" type="slidenum">
              <a:rPr lang="en-US" altLang="en-US" sz="1000"/>
              <a:pPr eaLnBrk="1" hangingPunct="1"/>
              <a:t>27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148545758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2"/>
          <p:cNvSpPr>
            <a:spLocks noGrp="1"/>
          </p:cNvSpPr>
          <p:nvPr>
            <p:ph type="title"/>
          </p:nvPr>
        </p:nvSpPr>
        <p:spPr>
          <a:xfrm>
            <a:off x="5235346" y="109600"/>
            <a:ext cx="3882022" cy="998537"/>
          </a:xfrm>
        </p:spPr>
        <p:txBody>
          <a:bodyPr>
            <a:normAutofit fontScale="90000"/>
          </a:bodyPr>
          <a:lstStyle/>
          <a:p>
            <a:r>
              <a:rPr lang="fa-IR" altLang="en-US" dirty="0" smtClean="0"/>
              <a:t>مسئله تعمیم پذیری</a:t>
            </a:r>
            <a:endParaRPr lang="en-US" altLang="en-US" dirty="0" smtClean="0"/>
          </a:p>
        </p:txBody>
      </p:sp>
      <p:sp>
        <p:nvSpPr>
          <p:cNvPr id="29698" name="Content Placeholder 1"/>
          <p:cNvSpPr>
            <a:spLocks noGrp="1"/>
          </p:cNvSpPr>
          <p:nvPr>
            <p:ph idx="1"/>
          </p:nvPr>
        </p:nvSpPr>
        <p:spPr>
          <a:xfrm>
            <a:off x="1766889" y="1476376"/>
            <a:ext cx="8567737" cy="4545013"/>
          </a:xfrm>
        </p:spPr>
        <p:txBody>
          <a:bodyPr rtlCol="0">
            <a:normAutofit/>
          </a:bodyPr>
          <a:lstStyle/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مدل قرار نیست فقط برای داده هایی که در توصیف سیستم استفاده شده اند </a:t>
            </a:r>
            <a:r>
              <a:rPr lang="fa-IR" altLang="en-US" dirty="0" smtClean="0">
                <a:solidFill>
                  <a:srgbClr val="FF0000"/>
                </a:solidFill>
              </a:rPr>
              <a:t>”خوب“</a:t>
            </a: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باشد</a:t>
            </a: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ارزیابی مدل از منظر تعمیم پذیری</a:t>
            </a: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تقسیم داده ها داده های </a:t>
            </a:r>
            <a:r>
              <a:rPr lang="fa-IR" altLang="en-US" dirty="0" smtClean="0">
                <a:solidFill>
                  <a:srgbClr val="FF0000"/>
                </a:solidFill>
              </a:rPr>
              <a:t>آموزش و آزمون </a:t>
            </a: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(و ارزیابی)</a:t>
            </a:r>
          </a:p>
          <a:p>
            <a:pPr algn="r" rtl="1">
              <a:buNone/>
              <a:defRPr/>
            </a:pPr>
            <a:r>
              <a:rPr lang="en-US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Bias Variance trade off</a:t>
            </a:r>
          </a:p>
          <a:p>
            <a:pPr algn="r" rtl="1">
              <a:buNone/>
              <a:defRPr/>
            </a:pPr>
            <a:r>
              <a:rPr lang="en-US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Regularization</a:t>
            </a: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حالا چه مدلی خوب است؟</a:t>
            </a: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rgbClr val="FF0000"/>
                </a:solidFill>
              </a:rPr>
              <a:t>عدم حساسیت نزدیک ساختار بهینه</a:t>
            </a: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rgbClr val="FF0000"/>
                </a:solidFill>
              </a:rPr>
              <a:t>سادگی مدل و اصل خست!</a:t>
            </a:r>
            <a:endParaRPr lang="en-US" altLang="en-US" dirty="0" smtClean="0">
              <a:solidFill>
                <a:srgbClr val="FF0000"/>
              </a:solidFill>
            </a:endParaRPr>
          </a:p>
        </p:txBody>
      </p:sp>
      <p:sp>
        <p:nvSpPr>
          <p:cNvPr id="4710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A4C28A7-C648-4586-A87B-64BC865936B6}" type="slidenum">
              <a:rPr lang="en-US" altLang="en-US" sz="1000"/>
              <a:pPr eaLnBrk="1" hangingPunct="1"/>
              <a:t>28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13292545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2"/>
          <p:cNvSpPr>
            <a:spLocks noGrp="1"/>
          </p:cNvSpPr>
          <p:nvPr>
            <p:ph type="title"/>
          </p:nvPr>
        </p:nvSpPr>
        <p:spPr>
          <a:xfrm>
            <a:off x="2179465" y="269399"/>
            <a:ext cx="7094537" cy="998537"/>
          </a:xfrm>
        </p:spPr>
        <p:txBody>
          <a:bodyPr/>
          <a:lstStyle/>
          <a:p>
            <a:pPr algn="r" rtl="1"/>
            <a:r>
              <a:rPr lang="fa-IR" altLang="en-US" dirty="0" smtClean="0"/>
              <a:t>شناسایی پارامتر</a:t>
            </a:r>
            <a:endParaRPr lang="en-US" altLang="en-US" dirty="0" smtClean="0"/>
          </a:p>
        </p:txBody>
      </p:sp>
      <p:sp>
        <p:nvSpPr>
          <p:cNvPr id="48131" name="Content Placeholder 1"/>
          <p:cNvSpPr>
            <a:spLocks noGrp="1"/>
          </p:cNvSpPr>
          <p:nvPr>
            <p:ph idx="1"/>
          </p:nvPr>
        </p:nvSpPr>
        <p:spPr>
          <a:xfrm>
            <a:off x="2441737" y="1496349"/>
            <a:ext cx="6490595" cy="4545013"/>
          </a:xfrm>
        </p:spPr>
        <p:txBody>
          <a:bodyPr/>
          <a:lstStyle/>
          <a:p>
            <a:pPr algn="r" rtl="1"/>
            <a:r>
              <a:rPr lang="fa-IR" altLang="en-US" dirty="0" smtClean="0"/>
              <a:t>سیستماتیک ترین بخش کار</a:t>
            </a:r>
          </a:p>
          <a:p>
            <a:pPr algn="r" rtl="1"/>
            <a:r>
              <a:rPr lang="fa-IR" altLang="en-US" dirty="0" smtClean="0"/>
              <a:t>روش های جستجو در فضای پارامتری</a:t>
            </a:r>
          </a:p>
          <a:p>
            <a:pPr algn="r" rtl="1"/>
            <a:r>
              <a:rPr lang="fa-IR" altLang="en-US" dirty="0" smtClean="0"/>
              <a:t>روش های بهینه سازی</a:t>
            </a:r>
          </a:p>
          <a:p>
            <a:pPr algn="r" rtl="1"/>
            <a:r>
              <a:rPr lang="fa-IR" altLang="en-US" dirty="0" smtClean="0"/>
              <a:t>روش های بهینه سازی مبتنی بر گرادیان</a:t>
            </a:r>
          </a:p>
          <a:p>
            <a:pPr algn="r" rtl="1"/>
            <a:r>
              <a:rPr lang="fa-IR" altLang="en-US" dirty="0" smtClean="0"/>
              <a:t>جستجوی محلی در مقابل جستجوی سراسری</a:t>
            </a:r>
          </a:p>
          <a:p>
            <a:pPr algn="r" rtl="1"/>
            <a:r>
              <a:rPr lang="fa-IR" altLang="en-US" dirty="0" smtClean="0"/>
              <a:t>مسئله هزینه جستجو</a:t>
            </a:r>
          </a:p>
        </p:txBody>
      </p:sp>
      <p:sp>
        <p:nvSpPr>
          <p:cNvPr id="4813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EB50954-47CD-4D9E-A486-592930DD5D62}" type="slidenum">
              <a:rPr lang="en-US" altLang="en-US" sz="1000"/>
              <a:pPr eaLnBrk="1" hangingPunct="1"/>
              <a:t>29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40343420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982898" y="1791069"/>
            <a:ext cx="5823750" cy="2209800"/>
          </a:xfrm>
        </p:spPr>
        <p:txBody>
          <a:bodyPr rtlCol="0"/>
          <a:lstStyle/>
          <a:p>
            <a:pPr rtl="1">
              <a:defRPr/>
            </a:pPr>
            <a:r>
              <a:rPr lang="en-US" sz="4400" dirty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Basics of Modeling</a:t>
            </a:r>
            <a:r>
              <a:rPr lang="fa-IR" sz="44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/>
            </a:r>
            <a:br>
              <a:rPr lang="fa-IR" sz="44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</a:br>
            <a:r>
              <a:rPr lang="fa-IR" sz="40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اصول مدلسازی </a:t>
            </a:r>
            <a:endParaRPr lang="en-US" sz="4000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6476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2"/>
          <p:cNvSpPr>
            <a:spLocks noGrp="1"/>
          </p:cNvSpPr>
          <p:nvPr>
            <p:ph type="title"/>
          </p:nvPr>
        </p:nvSpPr>
        <p:spPr>
          <a:xfrm>
            <a:off x="2831716" y="553485"/>
            <a:ext cx="7094537" cy="998537"/>
          </a:xfrm>
        </p:spPr>
        <p:txBody>
          <a:bodyPr/>
          <a:lstStyle/>
          <a:p>
            <a:pPr algn="r" rtl="1"/>
            <a:r>
              <a:rPr lang="fa-IR" altLang="en-US" dirty="0" smtClean="0"/>
              <a:t>انتخاب داده های ورودی</a:t>
            </a:r>
            <a:endParaRPr lang="en-US" altLang="en-US" dirty="0" smtClean="0"/>
          </a:p>
        </p:txBody>
      </p:sp>
      <p:sp>
        <p:nvSpPr>
          <p:cNvPr id="31746" name="Content Placeholder 1"/>
          <p:cNvSpPr>
            <a:spLocks noGrp="1"/>
          </p:cNvSpPr>
          <p:nvPr>
            <p:ph idx="1"/>
          </p:nvPr>
        </p:nvSpPr>
        <p:spPr>
          <a:xfrm>
            <a:off x="1358516" y="2133323"/>
            <a:ext cx="8567737" cy="3122257"/>
          </a:xfrm>
        </p:spPr>
        <p:txBody>
          <a:bodyPr rtlCol="0">
            <a:normAutofit/>
          </a:bodyPr>
          <a:lstStyle/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همیشه ممکن نیست!</a:t>
            </a: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اگر ممکن بود آزمایش طراحی کنید</a:t>
            </a:r>
          </a:p>
          <a:p>
            <a:pPr lvl="1"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ضربه</a:t>
            </a:r>
          </a:p>
          <a:p>
            <a:pPr lvl="1"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پله</a:t>
            </a:r>
          </a:p>
          <a:p>
            <a:pPr lvl="1"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سینوسی</a:t>
            </a:r>
          </a:p>
          <a:p>
            <a:pPr lvl="1" algn="r" rtl="1">
              <a:buNone/>
              <a:defRPr/>
            </a:pPr>
            <a:r>
              <a:rPr lang="en-US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White Noise</a:t>
            </a:r>
          </a:p>
          <a:p>
            <a:pPr lvl="1" algn="r" rtl="1">
              <a:buNone/>
              <a:defRPr/>
            </a:pPr>
            <a:r>
              <a:rPr lang="en-US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PRBS</a:t>
            </a: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Wingdings" pitchFamily="2" charset="2"/>
              </a:rPr>
              <a:t> </a:t>
            </a:r>
            <a:r>
              <a:rPr lang="en-US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Wingdings" pitchFamily="2" charset="2"/>
              </a:rPr>
              <a:t>amplitude modulation</a:t>
            </a:r>
            <a:endParaRPr lang="en-US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 algn="r" rtl="1">
              <a:buNone/>
              <a:defRPr/>
            </a:pPr>
            <a:r>
              <a:rPr lang="en-US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Chirp</a:t>
            </a: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Wingdings" pitchFamily="2" charset="2"/>
              </a:rPr>
              <a:t> </a:t>
            </a:r>
            <a:r>
              <a:rPr lang="en-US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Wingdings" pitchFamily="2" charset="2"/>
              </a:rPr>
              <a:t>amplitude modulation</a:t>
            </a:r>
            <a:endParaRPr lang="fa-IR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 rtl="1">
              <a:buNone/>
              <a:defRPr/>
            </a:pPr>
            <a:endParaRPr lang="en-US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915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5B147B4-70BD-4205-809F-CD5029B04443}" type="slidenum">
              <a:rPr lang="en-US" altLang="en-US" sz="1000"/>
              <a:pPr eaLnBrk="1" hangingPunct="1"/>
              <a:t>30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127752223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2"/>
          <p:cNvSpPr>
            <a:spLocks noGrp="1"/>
          </p:cNvSpPr>
          <p:nvPr>
            <p:ph type="title"/>
          </p:nvPr>
        </p:nvSpPr>
        <p:spPr>
          <a:xfrm>
            <a:off x="7002003" y="278276"/>
            <a:ext cx="2639148" cy="998537"/>
          </a:xfrm>
        </p:spPr>
        <p:txBody>
          <a:bodyPr/>
          <a:lstStyle/>
          <a:p>
            <a:r>
              <a:rPr lang="fa-IR" altLang="en-US" dirty="0" smtClean="0"/>
              <a:t>انواع داده ها</a:t>
            </a:r>
            <a:endParaRPr lang="en-US" altLang="en-US" dirty="0" smtClean="0"/>
          </a:p>
        </p:txBody>
      </p:sp>
      <p:sp>
        <p:nvSpPr>
          <p:cNvPr id="50179" name="Content Placeholder 1"/>
          <p:cNvSpPr>
            <a:spLocks noGrp="1"/>
          </p:cNvSpPr>
          <p:nvPr>
            <p:ph idx="1"/>
          </p:nvPr>
        </p:nvSpPr>
        <p:spPr>
          <a:xfrm>
            <a:off x="1180963" y="2017914"/>
            <a:ext cx="8567737" cy="3388587"/>
          </a:xfrm>
        </p:spPr>
        <p:txBody>
          <a:bodyPr/>
          <a:lstStyle/>
          <a:p>
            <a:pPr algn="r" rtl="1"/>
            <a:r>
              <a:rPr lang="fa-IR" altLang="en-US" dirty="0" smtClean="0"/>
              <a:t>عددی</a:t>
            </a:r>
          </a:p>
          <a:p>
            <a:pPr algn="r" rtl="1"/>
            <a:r>
              <a:rPr lang="fa-IR" altLang="en-US" dirty="0" smtClean="0"/>
              <a:t>عددی با نایقینی</a:t>
            </a:r>
          </a:p>
          <a:p>
            <a:pPr algn="r" rtl="1"/>
            <a:r>
              <a:rPr lang="fa-IR" altLang="en-US" dirty="0" smtClean="0"/>
              <a:t>توصیفی و کلامی</a:t>
            </a:r>
          </a:p>
          <a:p>
            <a:pPr algn="r" rtl="1"/>
            <a:r>
              <a:rPr lang="fa-IR" altLang="en-US" dirty="0" smtClean="0"/>
              <a:t>داده های نا موجود</a:t>
            </a:r>
            <a:endParaRPr lang="en-US" altLang="en-US" dirty="0" smtClean="0"/>
          </a:p>
          <a:p>
            <a:pPr algn="r" rtl="1"/>
            <a:endParaRPr lang="en-US" altLang="en-US" dirty="0" smtClean="0"/>
          </a:p>
          <a:p>
            <a:pPr algn="r" rtl="1"/>
            <a:r>
              <a:rPr lang="fa-IR" altLang="en-US" dirty="0" smtClean="0"/>
              <a:t>مدل هایی که توان حمل نایقینی دارند</a:t>
            </a:r>
          </a:p>
          <a:p>
            <a:pPr algn="r" rtl="1"/>
            <a:r>
              <a:rPr lang="fa-IR" altLang="en-US" dirty="0" smtClean="0"/>
              <a:t>مدل هایی که توان کار با </a:t>
            </a:r>
            <a:r>
              <a:rPr lang="en-US" altLang="en-US" dirty="0" smtClean="0"/>
              <a:t>Hybrid Data</a:t>
            </a:r>
            <a:r>
              <a:rPr lang="fa-IR" altLang="en-US" dirty="0" smtClean="0"/>
              <a:t> دارند</a:t>
            </a:r>
            <a:endParaRPr lang="en-US" altLang="en-US" dirty="0" smtClean="0"/>
          </a:p>
        </p:txBody>
      </p:sp>
      <p:sp>
        <p:nvSpPr>
          <p:cNvPr id="5018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EDDCF7B-CCC7-420D-BAD8-74C5DA8E7817}" type="slidenum">
              <a:rPr lang="en-US" altLang="en-US" sz="1000"/>
              <a:pPr eaLnBrk="1" hangingPunct="1"/>
              <a:t>31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185816411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2"/>
          <p:cNvSpPr>
            <a:spLocks noGrp="1"/>
          </p:cNvSpPr>
          <p:nvPr>
            <p:ph type="title"/>
          </p:nvPr>
        </p:nvSpPr>
        <p:spPr>
          <a:xfrm>
            <a:off x="7437008" y="588995"/>
            <a:ext cx="2505983" cy="998537"/>
          </a:xfrm>
        </p:spPr>
        <p:txBody>
          <a:bodyPr/>
          <a:lstStyle/>
          <a:p>
            <a:r>
              <a:rPr lang="fa-IR" altLang="en-US" dirty="0" smtClean="0"/>
              <a:t>نکات نهایی</a:t>
            </a:r>
            <a:endParaRPr lang="en-US" altLang="en-US" dirty="0" smtClean="0"/>
          </a:p>
        </p:txBody>
      </p:sp>
      <p:sp>
        <p:nvSpPr>
          <p:cNvPr id="33794" name="Content Placeholder 1"/>
          <p:cNvSpPr>
            <a:spLocks noGrp="1"/>
          </p:cNvSpPr>
          <p:nvPr>
            <p:ph idx="1"/>
          </p:nvPr>
        </p:nvSpPr>
        <p:spPr>
          <a:xfrm>
            <a:off x="1438415" y="2044547"/>
            <a:ext cx="8567737" cy="3441853"/>
          </a:xfrm>
        </p:spPr>
        <p:txBody>
          <a:bodyPr rtlCol="0">
            <a:normAutofit/>
          </a:bodyPr>
          <a:lstStyle/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مدل سازی یک فرایند اتوماتیک نیست</a:t>
            </a: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مدل سازی داده محور با نیم نگاهی به دانش حوزه</a:t>
            </a: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اگر امکان مدل سازی جعبه سفید وجود دارد، انجام دهید</a:t>
            </a: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سادگی و خست اصول محوری</a:t>
            </a: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مدل های محاسباتی مرکز توجه در مدل سازی شناختی</a:t>
            </a: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ارزیابی مدل مهم تر از مدل سازی است</a:t>
            </a: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قابلیت تعمیم پذیری کلمه کلیدی در ارزیابی</a:t>
            </a: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قابلیت حمل نایقینی کلمه کلیدی در انتخاب خانواده مدل</a:t>
            </a:r>
          </a:p>
          <a:p>
            <a:pPr algn="r" rtl="1">
              <a:buNone/>
              <a:defRPr/>
            </a:pPr>
            <a:endParaRPr lang="en-US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120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16959BF-1F8C-4C9B-A549-497734756F80}" type="slidenum">
              <a:rPr lang="en-US" altLang="en-US" sz="1000"/>
              <a:pPr eaLnBrk="1" hangingPunct="1"/>
              <a:t>32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105156695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740D4EA-3B6A-401A-BE8F-AB1121BD1A61}" type="slidenum">
              <a:rPr lang="en-US" altLang="en-US" sz="1000"/>
              <a:pPr eaLnBrk="1" hangingPunct="1"/>
              <a:t>33</a:t>
            </a:fld>
            <a:endParaRPr lang="en-US" altLang="en-US" sz="1000"/>
          </a:p>
        </p:txBody>
      </p:sp>
      <p:sp>
        <p:nvSpPr>
          <p:cNvPr id="52227" name="Text Box 6"/>
          <p:cNvSpPr txBox="1">
            <a:spLocks noChangeArrowheads="1"/>
          </p:cNvSpPr>
          <p:nvPr/>
        </p:nvSpPr>
        <p:spPr bwMode="auto">
          <a:xfrm>
            <a:off x="3946525" y="2181225"/>
            <a:ext cx="4795838" cy="277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fa-IR" altLang="en-US" sz="8800" b="1" i="0"/>
              <a:t>از توجه شما</a:t>
            </a:r>
          </a:p>
          <a:p>
            <a:pPr algn="ctr" eaLnBrk="1" hangingPunct="1"/>
            <a:r>
              <a:rPr lang="fa-IR" altLang="en-US" sz="8800" b="1" i="0"/>
              <a:t>متشکرم</a:t>
            </a:r>
            <a:endParaRPr lang="en-US" altLang="en-US" sz="8800" b="1" i="0"/>
          </a:p>
        </p:txBody>
      </p:sp>
    </p:spTree>
    <p:extLst>
      <p:ext uri="{BB962C8B-B14F-4D97-AF65-F5344CB8AC3E}">
        <p14:creationId xmlns:p14="http://schemas.microsoft.com/office/powerpoint/2010/main" val="3410011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2"/>
          <p:cNvSpPr>
            <a:spLocks noGrp="1"/>
          </p:cNvSpPr>
          <p:nvPr>
            <p:ph type="title"/>
          </p:nvPr>
        </p:nvSpPr>
        <p:spPr>
          <a:xfrm>
            <a:off x="3468689" y="153989"/>
            <a:ext cx="7094537" cy="998537"/>
          </a:xfrm>
        </p:spPr>
        <p:txBody>
          <a:bodyPr/>
          <a:lstStyle/>
          <a:p>
            <a:pPr algn="r" rtl="1"/>
            <a:r>
              <a:rPr lang="fa-IR" altLang="en-US" dirty="0" smtClean="0"/>
              <a:t>مدلسازی چیست؟</a:t>
            </a:r>
            <a:endParaRPr lang="en-US" altLang="en-US" dirty="0" smtClean="0"/>
          </a:p>
        </p:txBody>
      </p:sp>
      <p:sp>
        <p:nvSpPr>
          <p:cNvPr id="22531" name="Content Placeholder 1"/>
          <p:cNvSpPr>
            <a:spLocks noGrp="1"/>
          </p:cNvSpPr>
          <p:nvPr>
            <p:ph idx="1"/>
          </p:nvPr>
        </p:nvSpPr>
        <p:spPr>
          <a:xfrm>
            <a:off x="1766889" y="1476376"/>
            <a:ext cx="8567737" cy="4545013"/>
          </a:xfrm>
        </p:spPr>
        <p:txBody>
          <a:bodyPr/>
          <a:lstStyle/>
          <a:p>
            <a:pPr algn="r" rtl="1"/>
            <a:r>
              <a:rPr lang="fa-IR" altLang="en-US" dirty="0" smtClean="0"/>
              <a:t>برخورد انسان با پدیده های طبیعی</a:t>
            </a:r>
          </a:p>
          <a:p>
            <a:pPr lvl="1" algn="r" rtl="1"/>
            <a:r>
              <a:rPr lang="fa-IR" altLang="en-US" dirty="0" smtClean="0"/>
              <a:t>مشاهده</a:t>
            </a:r>
          </a:p>
          <a:p>
            <a:pPr lvl="1" algn="r" rtl="1"/>
            <a:r>
              <a:rPr lang="fa-IR" altLang="en-US" dirty="0" smtClean="0"/>
              <a:t>اندازه گیری (کمی سازی)</a:t>
            </a:r>
          </a:p>
          <a:p>
            <a:pPr lvl="1" algn="r" rtl="1"/>
            <a:endParaRPr lang="fa-IR" altLang="en-US" dirty="0" smtClean="0"/>
          </a:p>
          <a:p>
            <a:pPr algn="r" rtl="1"/>
            <a:r>
              <a:rPr lang="fa-IR" altLang="en-US" dirty="0" smtClean="0"/>
              <a:t>تلاش برای برقراری روابط این-همانی</a:t>
            </a:r>
          </a:p>
          <a:p>
            <a:pPr lvl="1" algn="r" rtl="1"/>
            <a:r>
              <a:rPr lang="fa-IR" altLang="en-US" dirty="0" smtClean="0"/>
              <a:t>دسته بندی</a:t>
            </a:r>
          </a:p>
          <a:p>
            <a:pPr lvl="1" algn="r" rtl="1"/>
            <a:r>
              <a:rPr lang="fa-IR" altLang="en-US" dirty="0" smtClean="0"/>
              <a:t>انتزاع</a:t>
            </a:r>
            <a:endParaRPr lang="en-US" altLang="en-US" dirty="0" smtClean="0"/>
          </a:p>
        </p:txBody>
      </p:sp>
      <p:sp>
        <p:nvSpPr>
          <p:cNvPr id="2253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C0DC6AF-1CF4-4739-99F5-EA0E64DC3868}" type="slidenum">
              <a:rPr lang="en-US" altLang="en-US" sz="1000"/>
              <a:pPr eaLnBrk="1" hangingPunct="1"/>
              <a:t>4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593937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2"/>
          <p:cNvSpPr>
            <a:spLocks noGrp="1"/>
          </p:cNvSpPr>
          <p:nvPr>
            <p:ph type="title"/>
          </p:nvPr>
        </p:nvSpPr>
        <p:spPr>
          <a:xfrm>
            <a:off x="3468689" y="153989"/>
            <a:ext cx="7094537" cy="998537"/>
          </a:xfrm>
        </p:spPr>
        <p:txBody>
          <a:bodyPr/>
          <a:lstStyle/>
          <a:p>
            <a:pPr algn="r" rtl="1"/>
            <a:r>
              <a:rPr lang="fa-IR" altLang="en-US" dirty="0" smtClean="0"/>
              <a:t>انتزاع</a:t>
            </a:r>
            <a:endParaRPr lang="en-US" altLang="en-US" dirty="0" smtClean="0"/>
          </a:p>
        </p:txBody>
      </p:sp>
      <p:sp>
        <p:nvSpPr>
          <p:cNvPr id="23555" name="Content Placeholder 1"/>
          <p:cNvSpPr>
            <a:spLocks noGrp="1"/>
          </p:cNvSpPr>
          <p:nvPr>
            <p:ph idx="1"/>
          </p:nvPr>
        </p:nvSpPr>
        <p:spPr>
          <a:xfrm>
            <a:off x="1766889" y="1476376"/>
            <a:ext cx="8567737" cy="4545013"/>
          </a:xfrm>
        </p:spPr>
        <p:txBody>
          <a:bodyPr/>
          <a:lstStyle/>
          <a:p>
            <a:pPr algn="r" rtl="1"/>
            <a:r>
              <a:rPr lang="fa-IR" altLang="en-US" dirty="0" smtClean="0"/>
              <a:t>ساده نیست!</a:t>
            </a:r>
          </a:p>
          <a:p>
            <a:pPr algn="r" rtl="1"/>
            <a:r>
              <a:rPr lang="fa-IR" altLang="en-US" dirty="0" smtClean="0">
                <a:solidFill>
                  <a:srgbClr val="FF0000"/>
                </a:solidFill>
              </a:rPr>
              <a:t>دو اسب</a:t>
            </a:r>
            <a:r>
              <a:rPr lang="fa-IR" altLang="en-US" dirty="0" smtClean="0"/>
              <a:t> و </a:t>
            </a:r>
            <a:r>
              <a:rPr lang="fa-IR" altLang="en-US" dirty="0" smtClean="0">
                <a:solidFill>
                  <a:srgbClr val="FF0000"/>
                </a:solidFill>
              </a:rPr>
              <a:t>دو درخت </a:t>
            </a:r>
            <a:r>
              <a:rPr lang="fa-IR" altLang="en-US" dirty="0" smtClean="0"/>
              <a:t>هر دو مصداق هایی از عدد دو هستند</a:t>
            </a:r>
          </a:p>
          <a:p>
            <a:pPr lvl="1" algn="r" rtl="1"/>
            <a:r>
              <a:rPr lang="fa-IR" altLang="en-US" dirty="0" smtClean="0"/>
              <a:t>انتزاع مفهوم عدد دو</a:t>
            </a:r>
          </a:p>
          <a:p>
            <a:pPr algn="r" rtl="1"/>
            <a:endParaRPr lang="fa-IR" altLang="en-US" dirty="0" smtClean="0">
              <a:solidFill>
                <a:srgbClr val="FF0000"/>
              </a:solidFill>
            </a:endParaRPr>
          </a:p>
          <a:p>
            <a:pPr algn="r" rtl="1"/>
            <a:r>
              <a:rPr lang="fa-IR" altLang="en-US" dirty="0" smtClean="0">
                <a:solidFill>
                  <a:srgbClr val="FF0000"/>
                </a:solidFill>
              </a:rPr>
              <a:t>دو درخت</a:t>
            </a:r>
            <a:r>
              <a:rPr lang="fa-IR" altLang="en-US" dirty="0" smtClean="0"/>
              <a:t> و </a:t>
            </a:r>
            <a:r>
              <a:rPr lang="fa-IR" altLang="en-US" dirty="0" smtClean="0">
                <a:solidFill>
                  <a:srgbClr val="FF0000"/>
                </a:solidFill>
              </a:rPr>
              <a:t>سه درخت</a:t>
            </a:r>
            <a:r>
              <a:rPr lang="fa-IR" altLang="en-US" dirty="0" smtClean="0"/>
              <a:t> و </a:t>
            </a:r>
            <a:r>
              <a:rPr lang="fa-IR" altLang="en-US" dirty="0" smtClean="0">
                <a:solidFill>
                  <a:srgbClr val="FF0000"/>
                </a:solidFill>
              </a:rPr>
              <a:t>چهار درخت </a:t>
            </a:r>
            <a:r>
              <a:rPr lang="fa-IR" altLang="en-US" dirty="0" smtClean="0"/>
              <a:t>هر سه بیانگر تعدادی درخت هستند</a:t>
            </a:r>
          </a:p>
          <a:p>
            <a:pPr lvl="1" algn="r" rtl="1"/>
            <a:r>
              <a:rPr lang="fa-IR" altLang="en-US" dirty="0" smtClean="0"/>
              <a:t>انتزاع مفهوم درخت</a:t>
            </a:r>
          </a:p>
          <a:p>
            <a:pPr algn="r" rtl="1"/>
            <a:endParaRPr lang="en-US" altLang="en-US" dirty="0" smtClean="0"/>
          </a:p>
        </p:txBody>
      </p:sp>
      <p:sp>
        <p:nvSpPr>
          <p:cNvPr id="2355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DA0C523-F3ED-4187-A29B-5F96547D343C}" type="slidenum">
              <a:rPr lang="en-US" altLang="en-US" sz="1000"/>
              <a:pPr eaLnBrk="1" hangingPunct="1"/>
              <a:t>5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2909421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2"/>
          <p:cNvSpPr>
            <a:spLocks noGrp="1"/>
          </p:cNvSpPr>
          <p:nvPr>
            <p:ph type="title"/>
          </p:nvPr>
        </p:nvSpPr>
        <p:spPr>
          <a:xfrm>
            <a:off x="2341225" y="313787"/>
            <a:ext cx="7094537" cy="998537"/>
          </a:xfrm>
        </p:spPr>
        <p:txBody>
          <a:bodyPr/>
          <a:lstStyle/>
          <a:p>
            <a:pPr algn="r" rtl="1"/>
            <a:r>
              <a:rPr lang="fa-IR" altLang="en-US" dirty="0" smtClean="0"/>
              <a:t>مدل سازی نوعی انتزاع است</a:t>
            </a:r>
            <a:endParaRPr lang="en-US" altLang="en-US" dirty="0" smtClean="0"/>
          </a:p>
        </p:txBody>
      </p:sp>
      <p:sp>
        <p:nvSpPr>
          <p:cNvPr id="24579" name="Content Placeholder 1"/>
          <p:cNvSpPr>
            <a:spLocks noGrp="1"/>
          </p:cNvSpPr>
          <p:nvPr>
            <p:ph idx="1"/>
          </p:nvPr>
        </p:nvSpPr>
        <p:spPr>
          <a:xfrm>
            <a:off x="1793522" y="2399655"/>
            <a:ext cx="8567737" cy="2731640"/>
          </a:xfrm>
        </p:spPr>
        <p:txBody>
          <a:bodyPr/>
          <a:lstStyle/>
          <a:p>
            <a:pPr algn="r" rtl="1"/>
            <a:r>
              <a:rPr lang="fa-IR" altLang="en-US" dirty="0" smtClean="0"/>
              <a:t>حرکت از جزء به کل</a:t>
            </a:r>
          </a:p>
          <a:p>
            <a:pPr lvl="1" algn="r" rtl="1"/>
            <a:r>
              <a:rPr lang="fa-IR" altLang="en-US" dirty="0" smtClean="0"/>
              <a:t>مشاهدات و اندازه گیری های جزئی</a:t>
            </a:r>
          </a:p>
          <a:p>
            <a:pPr lvl="1" algn="r" rtl="1"/>
            <a:r>
              <a:rPr lang="fa-IR" altLang="en-US" dirty="0" smtClean="0"/>
              <a:t>بیان/انتزاع روابط بین کمیت های اندازه گیری شده </a:t>
            </a:r>
          </a:p>
          <a:p>
            <a:pPr lvl="1" algn="r" rtl="1"/>
            <a:r>
              <a:rPr lang="fa-IR" altLang="en-US" dirty="0" smtClean="0"/>
              <a:t>توگویی که روابط انتزاع شده در توصیف پدیده مورد مطالعه محدود به مشاهدات نیستند</a:t>
            </a:r>
          </a:p>
          <a:p>
            <a:pPr algn="r" rtl="1"/>
            <a:r>
              <a:rPr lang="fa-IR" altLang="en-US" dirty="0" smtClean="0"/>
              <a:t>مسیری استقرائی</a:t>
            </a:r>
          </a:p>
          <a:p>
            <a:pPr lvl="1" algn="r" rtl="1"/>
            <a:r>
              <a:rPr lang="fa-IR" altLang="en-US" dirty="0" smtClean="0">
                <a:solidFill>
                  <a:srgbClr val="FF0000"/>
                </a:solidFill>
              </a:rPr>
              <a:t>استقراء تجربی </a:t>
            </a:r>
            <a:r>
              <a:rPr lang="fa-IR" altLang="en-US" dirty="0" smtClean="0"/>
              <a:t>نه استقراء ریاضی که نوعی قیاس است</a:t>
            </a:r>
          </a:p>
          <a:p>
            <a:pPr algn="r" rtl="1"/>
            <a:endParaRPr lang="en-US" altLang="en-US" dirty="0" smtClean="0"/>
          </a:p>
        </p:txBody>
      </p:sp>
      <p:sp>
        <p:nvSpPr>
          <p:cNvPr id="2458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C086E0A-6A55-4123-84C5-E8789B810137}" type="slidenum">
              <a:rPr lang="en-US" altLang="en-US" sz="1000"/>
              <a:pPr eaLnBrk="1" hangingPunct="1"/>
              <a:t>6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3504291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2"/>
          <p:cNvSpPr>
            <a:spLocks noGrp="1"/>
          </p:cNvSpPr>
          <p:nvPr>
            <p:ph type="title"/>
          </p:nvPr>
        </p:nvSpPr>
        <p:spPr>
          <a:xfrm>
            <a:off x="3468689" y="153989"/>
            <a:ext cx="7094537" cy="998537"/>
          </a:xfrm>
        </p:spPr>
        <p:txBody>
          <a:bodyPr/>
          <a:lstStyle/>
          <a:p>
            <a:r>
              <a:rPr lang="fa-IR" altLang="en-US" smtClean="0"/>
              <a:t>آیا حرکت از جزء به کل ممکن است؟</a:t>
            </a:r>
            <a:endParaRPr lang="en-US" altLang="en-US" smtClean="0"/>
          </a:p>
        </p:txBody>
      </p:sp>
      <p:graphicFrame>
        <p:nvGraphicFramePr>
          <p:cNvPr id="19458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45537894"/>
              </p:ext>
            </p:extLst>
          </p:nvPr>
        </p:nvGraphicFramePr>
        <p:xfrm>
          <a:off x="2184400" y="1476375"/>
          <a:ext cx="7732713" cy="4545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Chart" r:id="rId4" imgW="7877140" imgH="4629227" progId="Excel.Chart.8">
                  <p:embed/>
                </p:oleObj>
              </mc:Choice>
              <mc:Fallback>
                <p:oleObj name="Chart" r:id="rId4" imgW="7877140" imgH="4629227" progId="Excel.Chart.8">
                  <p:embed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84400" y="1476375"/>
                        <a:ext cx="7732713" cy="4545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971A9C9-AD30-4771-98FD-90497807364D}" type="slidenum">
              <a:rPr lang="en-US" altLang="en-US" sz="1000"/>
              <a:pPr eaLnBrk="1" hangingPunct="1"/>
              <a:t>7</a:t>
            </a:fld>
            <a:endParaRPr lang="en-US" altLang="en-US" sz="1000"/>
          </a:p>
        </p:txBody>
      </p:sp>
      <p:cxnSp>
        <p:nvCxnSpPr>
          <p:cNvPr id="19462" name="Straight Connector 7"/>
          <p:cNvCxnSpPr>
            <a:cxnSpLocks noChangeShapeType="1"/>
          </p:cNvCxnSpPr>
          <p:nvPr/>
        </p:nvCxnSpPr>
        <p:spPr bwMode="auto">
          <a:xfrm flipH="1" flipV="1">
            <a:off x="6985000" y="1763713"/>
            <a:ext cx="25400" cy="45323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" name="Freeform 6"/>
          <p:cNvSpPr/>
          <p:nvPr/>
        </p:nvSpPr>
        <p:spPr bwMode="auto">
          <a:xfrm>
            <a:off x="3679825" y="2492375"/>
            <a:ext cx="4597400" cy="2890838"/>
          </a:xfrm>
          <a:custGeom>
            <a:avLst/>
            <a:gdLst>
              <a:gd name="connsiteX0" fmla="*/ 0 w 4598126"/>
              <a:gd name="connsiteY0" fmla="*/ 851153 h 2890514"/>
              <a:gd name="connsiteX1" fmla="*/ 39189 w 4598126"/>
              <a:gd name="connsiteY1" fmla="*/ 825028 h 2890514"/>
              <a:gd name="connsiteX2" fmla="*/ 78378 w 4598126"/>
              <a:gd name="connsiteY2" fmla="*/ 811965 h 2890514"/>
              <a:gd name="connsiteX3" fmla="*/ 130629 w 4598126"/>
              <a:gd name="connsiteY3" fmla="*/ 772776 h 2890514"/>
              <a:gd name="connsiteX4" fmla="*/ 182880 w 4598126"/>
              <a:gd name="connsiteY4" fmla="*/ 746651 h 2890514"/>
              <a:gd name="connsiteX5" fmla="*/ 287383 w 4598126"/>
              <a:gd name="connsiteY5" fmla="*/ 668273 h 2890514"/>
              <a:gd name="connsiteX6" fmla="*/ 339635 w 4598126"/>
              <a:gd name="connsiteY6" fmla="*/ 616022 h 2890514"/>
              <a:gd name="connsiteX7" fmla="*/ 404949 w 4598126"/>
              <a:gd name="connsiteY7" fmla="*/ 576833 h 2890514"/>
              <a:gd name="connsiteX8" fmla="*/ 457200 w 4598126"/>
              <a:gd name="connsiteY8" fmla="*/ 537645 h 2890514"/>
              <a:gd name="connsiteX9" fmla="*/ 535578 w 4598126"/>
              <a:gd name="connsiteY9" fmla="*/ 433142 h 2890514"/>
              <a:gd name="connsiteX10" fmla="*/ 574766 w 4598126"/>
              <a:gd name="connsiteY10" fmla="*/ 393953 h 2890514"/>
              <a:gd name="connsiteX11" fmla="*/ 692332 w 4598126"/>
              <a:gd name="connsiteY11" fmla="*/ 341702 h 2890514"/>
              <a:gd name="connsiteX12" fmla="*/ 770709 w 4598126"/>
              <a:gd name="connsiteY12" fmla="*/ 289451 h 2890514"/>
              <a:gd name="connsiteX13" fmla="*/ 862149 w 4598126"/>
              <a:gd name="connsiteY13" fmla="*/ 263325 h 2890514"/>
              <a:gd name="connsiteX14" fmla="*/ 901338 w 4598126"/>
              <a:gd name="connsiteY14" fmla="*/ 237199 h 2890514"/>
              <a:gd name="connsiteX15" fmla="*/ 992778 w 4598126"/>
              <a:gd name="connsiteY15" fmla="*/ 224136 h 2890514"/>
              <a:gd name="connsiteX16" fmla="*/ 1136469 w 4598126"/>
              <a:gd name="connsiteY16" fmla="*/ 198011 h 2890514"/>
              <a:gd name="connsiteX17" fmla="*/ 1188720 w 4598126"/>
              <a:gd name="connsiteY17" fmla="*/ 184948 h 2890514"/>
              <a:gd name="connsiteX18" fmla="*/ 1280160 w 4598126"/>
              <a:gd name="connsiteY18" fmla="*/ 171885 h 2890514"/>
              <a:gd name="connsiteX19" fmla="*/ 1319349 w 4598126"/>
              <a:gd name="connsiteY19" fmla="*/ 158822 h 2890514"/>
              <a:gd name="connsiteX20" fmla="*/ 1358538 w 4598126"/>
              <a:gd name="connsiteY20" fmla="*/ 132696 h 2890514"/>
              <a:gd name="connsiteX21" fmla="*/ 1423852 w 4598126"/>
              <a:gd name="connsiteY21" fmla="*/ 119633 h 2890514"/>
              <a:gd name="connsiteX22" fmla="*/ 1854926 w 4598126"/>
              <a:gd name="connsiteY22" fmla="*/ 80445 h 2890514"/>
              <a:gd name="connsiteX23" fmla="*/ 1972492 w 4598126"/>
              <a:gd name="connsiteY23" fmla="*/ 41256 h 2890514"/>
              <a:gd name="connsiteX24" fmla="*/ 2063932 w 4598126"/>
              <a:gd name="connsiteY24" fmla="*/ 15131 h 2890514"/>
              <a:gd name="connsiteX25" fmla="*/ 2155372 w 4598126"/>
              <a:gd name="connsiteY25" fmla="*/ 2068 h 2890514"/>
              <a:gd name="connsiteX26" fmla="*/ 2455818 w 4598126"/>
              <a:gd name="connsiteY26" fmla="*/ 15131 h 2890514"/>
              <a:gd name="connsiteX27" fmla="*/ 2886892 w 4598126"/>
              <a:gd name="connsiteY27" fmla="*/ 28193 h 2890514"/>
              <a:gd name="connsiteX28" fmla="*/ 2913018 w 4598126"/>
              <a:gd name="connsiteY28" fmla="*/ 106571 h 2890514"/>
              <a:gd name="connsiteX29" fmla="*/ 2939143 w 4598126"/>
              <a:gd name="connsiteY29" fmla="*/ 145759 h 2890514"/>
              <a:gd name="connsiteX30" fmla="*/ 3004458 w 4598126"/>
              <a:gd name="connsiteY30" fmla="*/ 289451 h 2890514"/>
              <a:gd name="connsiteX31" fmla="*/ 3069772 w 4598126"/>
              <a:gd name="connsiteY31" fmla="*/ 380891 h 2890514"/>
              <a:gd name="connsiteX32" fmla="*/ 3122023 w 4598126"/>
              <a:gd name="connsiteY32" fmla="*/ 459268 h 2890514"/>
              <a:gd name="connsiteX33" fmla="*/ 3148149 w 4598126"/>
              <a:gd name="connsiteY33" fmla="*/ 537645 h 2890514"/>
              <a:gd name="connsiteX34" fmla="*/ 3226526 w 4598126"/>
              <a:gd name="connsiteY34" fmla="*/ 642148 h 2890514"/>
              <a:gd name="connsiteX35" fmla="*/ 3252652 w 4598126"/>
              <a:gd name="connsiteY35" fmla="*/ 681336 h 2890514"/>
              <a:gd name="connsiteX36" fmla="*/ 3291840 w 4598126"/>
              <a:gd name="connsiteY36" fmla="*/ 707462 h 2890514"/>
              <a:gd name="connsiteX37" fmla="*/ 3344092 w 4598126"/>
              <a:gd name="connsiteY37" fmla="*/ 785839 h 2890514"/>
              <a:gd name="connsiteX38" fmla="*/ 3422469 w 4598126"/>
              <a:gd name="connsiteY38" fmla="*/ 811965 h 2890514"/>
              <a:gd name="connsiteX39" fmla="*/ 3461658 w 4598126"/>
              <a:gd name="connsiteY39" fmla="*/ 825028 h 2890514"/>
              <a:gd name="connsiteX40" fmla="*/ 3513909 w 4598126"/>
              <a:gd name="connsiteY40" fmla="*/ 851153 h 2890514"/>
              <a:gd name="connsiteX41" fmla="*/ 3592286 w 4598126"/>
              <a:gd name="connsiteY41" fmla="*/ 877279 h 2890514"/>
              <a:gd name="connsiteX42" fmla="*/ 3631475 w 4598126"/>
              <a:gd name="connsiteY42" fmla="*/ 890342 h 2890514"/>
              <a:gd name="connsiteX43" fmla="*/ 3683726 w 4598126"/>
              <a:gd name="connsiteY43" fmla="*/ 1020971 h 2890514"/>
              <a:gd name="connsiteX44" fmla="*/ 3709852 w 4598126"/>
              <a:gd name="connsiteY44" fmla="*/ 1060159 h 2890514"/>
              <a:gd name="connsiteX45" fmla="*/ 3735978 w 4598126"/>
              <a:gd name="connsiteY45" fmla="*/ 1203851 h 2890514"/>
              <a:gd name="connsiteX46" fmla="*/ 3749040 w 4598126"/>
              <a:gd name="connsiteY46" fmla="*/ 1243039 h 2890514"/>
              <a:gd name="connsiteX47" fmla="*/ 3762103 w 4598126"/>
              <a:gd name="connsiteY47" fmla="*/ 1295291 h 2890514"/>
              <a:gd name="connsiteX48" fmla="*/ 3775166 w 4598126"/>
              <a:gd name="connsiteY48" fmla="*/ 1334479 h 2890514"/>
              <a:gd name="connsiteX49" fmla="*/ 3840480 w 4598126"/>
              <a:gd name="connsiteY49" fmla="*/ 1491233 h 2890514"/>
              <a:gd name="connsiteX50" fmla="*/ 3853543 w 4598126"/>
              <a:gd name="connsiteY50" fmla="*/ 1543485 h 2890514"/>
              <a:gd name="connsiteX51" fmla="*/ 3879669 w 4598126"/>
              <a:gd name="connsiteY51" fmla="*/ 1595736 h 2890514"/>
              <a:gd name="connsiteX52" fmla="*/ 3892732 w 4598126"/>
              <a:gd name="connsiteY52" fmla="*/ 1661051 h 2890514"/>
              <a:gd name="connsiteX53" fmla="*/ 3944983 w 4598126"/>
              <a:gd name="connsiteY53" fmla="*/ 1791679 h 2890514"/>
              <a:gd name="connsiteX54" fmla="*/ 3984172 w 4598126"/>
              <a:gd name="connsiteY54" fmla="*/ 1830868 h 2890514"/>
              <a:gd name="connsiteX55" fmla="*/ 4010298 w 4598126"/>
              <a:gd name="connsiteY55" fmla="*/ 1870056 h 2890514"/>
              <a:gd name="connsiteX56" fmla="*/ 4075612 w 4598126"/>
              <a:gd name="connsiteY56" fmla="*/ 1948433 h 2890514"/>
              <a:gd name="connsiteX57" fmla="*/ 4127863 w 4598126"/>
              <a:gd name="connsiteY57" fmla="*/ 2026811 h 2890514"/>
              <a:gd name="connsiteX58" fmla="*/ 4153989 w 4598126"/>
              <a:gd name="connsiteY58" fmla="*/ 2065999 h 2890514"/>
              <a:gd name="connsiteX59" fmla="*/ 4193178 w 4598126"/>
              <a:gd name="connsiteY59" fmla="*/ 2183565 h 2890514"/>
              <a:gd name="connsiteX60" fmla="*/ 4232366 w 4598126"/>
              <a:gd name="connsiteY60" fmla="*/ 2209691 h 2890514"/>
              <a:gd name="connsiteX61" fmla="*/ 4258492 w 4598126"/>
              <a:gd name="connsiteY61" fmla="*/ 2261942 h 2890514"/>
              <a:gd name="connsiteX62" fmla="*/ 4336869 w 4598126"/>
              <a:gd name="connsiteY62" fmla="*/ 2353382 h 2890514"/>
              <a:gd name="connsiteX63" fmla="*/ 4389120 w 4598126"/>
              <a:gd name="connsiteY63" fmla="*/ 2444822 h 2890514"/>
              <a:gd name="connsiteX64" fmla="*/ 4415246 w 4598126"/>
              <a:gd name="connsiteY64" fmla="*/ 2523199 h 2890514"/>
              <a:gd name="connsiteX65" fmla="*/ 4454435 w 4598126"/>
              <a:gd name="connsiteY65" fmla="*/ 2627702 h 2890514"/>
              <a:gd name="connsiteX66" fmla="*/ 4519749 w 4598126"/>
              <a:gd name="connsiteY66" fmla="*/ 2732205 h 2890514"/>
              <a:gd name="connsiteX67" fmla="*/ 4558938 w 4598126"/>
              <a:gd name="connsiteY67" fmla="*/ 2836708 h 2890514"/>
              <a:gd name="connsiteX68" fmla="*/ 4598126 w 4598126"/>
              <a:gd name="connsiteY68" fmla="*/ 2888959 h 2890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4598126" h="2890514">
                <a:moveTo>
                  <a:pt x="0" y="851153"/>
                </a:moveTo>
                <a:cubicBezTo>
                  <a:pt x="13063" y="842445"/>
                  <a:pt x="25147" y="832049"/>
                  <a:pt x="39189" y="825028"/>
                </a:cubicBezTo>
                <a:cubicBezTo>
                  <a:pt x="51505" y="818870"/>
                  <a:pt x="66423" y="818797"/>
                  <a:pt x="78378" y="811965"/>
                </a:cubicBezTo>
                <a:cubicBezTo>
                  <a:pt x="97281" y="801163"/>
                  <a:pt x="112167" y="784315"/>
                  <a:pt x="130629" y="772776"/>
                </a:cubicBezTo>
                <a:cubicBezTo>
                  <a:pt x="147142" y="762455"/>
                  <a:pt x="166678" y="757453"/>
                  <a:pt x="182880" y="746651"/>
                </a:cubicBezTo>
                <a:cubicBezTo>
                  <a:pt x="219110" y="722498"/>
                  <a:pt x="256593" y="699062"/>
                  <a:pt x="287383" y="668273"/>
                </a:cubicBezTo>
                <a:cubicBezTo>
                  <a:pt x="304800" y="650856"/>
                  <a:pt x="320192" y="631144"/>
                  <a:pt x="339635" y="616022"/>
                </a:cubicBezTo>
                <a:cubicBezTo>
                  <a:pt x="359676" y="600434"/>
                  <a:pt x="383824" y="590917"/>
                  <a:pt x="404949" y="576833"/>
                </a:cubicBezTo>
                <a:cubicBezTo>
                  <a:pt x="423064" y="564756"/>
                  <a:pt x="439783" y="550708"/>
                  <a:pt x="457200" y="537645"/>
                </a:cubicBezTo>
                <a:cubicBezTo>
                  <a:pt x="488310" y="490980"/>
                  <a:pt x="492133" y="482794"/>
                  <a:pt x="535578" y="433142"/>
                </a:cubicBezTo>
                <a:cubicBezTo>
                  <a:pt x="547743" y="419239"/>
                  <a:pt x="558809" y="403261"/>
                  <a:pt x="574766" y="393953"/>
                </a:cubicBezTo>
                <a:cubicBezTo>
                  <a:pt x="611809" y="372345"/>
                  <a:pt x="654492" y="361883"/>
                  <a:pt x="692332" y="341702"/>
                </a:cubicBezTo>
                <a:cubicBezTo>
                  <a:pt x="720037" y="326926"/>
                  <a:pt x="740247" y="297067"/>
                  <a:pt x="770709" y="289451"/>
                </a:cubicBezTo>
                <a:cubicBezTo>
                  <a:pt x="787450" y="285266"/>
                  <a:pt x="843409" y="272695"/>
                  <a:pt x="862149" y="263325"/>
                </a:cubicBezTo>
                <a:cubicBezTo>
                  <a:pt x="876191" y="256304"/>
                  <a:pt x="886300" y="241710"/>
                  <a:pt x="901338" y="237199"/>
                </a:cubicBezTo>
                <a:cubicBezTo>
                  <a:pt x="930829" y="228352"/>
                  <a:pt x="962298" y="228490"/>
                  <a:pt x="992778" y="224136"/>
                </a:cubicBezTo>
                <a:cubicBezTo>
                  <a:pt x="1076857" y="196109"/>
                  <a:pt x="988761" y="222628"/>
                  <a:pt x="1136469" y="198011"/>
                </a:cubicBezTo>
                <a:cubicBezTo>
                  <a:pt x="1154178" y="195060"/>
                  <a:pt x="1171057" y="188160"/>
                  <a:pt x="1188720" y="184948"/>
                </a:cubicBezTo>
                <a:cubicBezTo>
                  <a:pt x="1219013" y="179440"/>
                  <a:pt x="1249680" y="176239"/>
                  <a:pt x="1280160" y="171885"/>
                </a:cubicBezTo>
                <a:cubicBezTo>
                  <a:pt x="1293223" y="167531"/>
                  <a:pt x="1307033" y="164980"/>
                  <a:pt x="1319349" y="158822"/>
                </a:cubicBezTo>
                <a:cubicBezTo>
                  <a:pt x="1333391" y="151801"/>
                  <a:pt x="1343838" y="138209"/>
                  <a:pt x="1358538" y="132696"/>
                </a:cubicBezTo>
                <a:cubicBezTo>
                  <a:pt x="1379327" y="124900"/>
                  <a:pt x="1402218" y="124625"/>
                  <a:pt x="1423852" y="119633"/>
                </a:cubicBezTo>
                <a:cubicBezTo>
                  <a:pt x="1655231" y="66238"/>
                  <a:pt x="1428200" y="97514"/>
                  <a:pt x="1854926" y="80445"/>
                </a:cubicBezTo>
                <a:cubicBezTo>
                  <a:pt x="1967522" y="35406"/>
                  <a:pt x="1874053" y="69382"/>
                  <a:pt x="1972492" y="41256"/>
                </a:cubicBezTo>
                <a:cubicBezTo>
                  <a:pt x="2021467" y="27263"/>
                  <a:pt x="2007768" y="25342"/>
                  <a:pt x="2063932" y="15131"/>
                </a:cubicBezTo>
                <a:cubicBezTo>
                  <a:pt x="2094225" y="9623"/>
                  <a:pt x="2124892" y="6422"/>
                  <a:pt x="2155372" y="2068"/>
                </a:cubicBezTo>
                <a:lnTo>
                  <a:pt x="2455818" y="15131"/>
                </a:lnTo>
                <a:cubicBezTo>
                  <a:pt x="2599484" y="20262"/>
                  <a:pt x="2745926" y="0"/>
                  <a:pt x="2886892" y="28193"/>
                </a:cubicBezTo>
                <a:cubicBezTo>
                  <a:pt x="2913896" y="33594"/>
                  <a:pt x="2897742" y="83657"/>
                  <a:pt x="2913018" y="106571"/>
                </a:cubicBezTo>
                <a:cubicBezTo>
                  <a:pt x="2921726" y="119634"/>
                  <a:pt x="2932122" y="131717"/>
                  <a:pt x="2939143" y="145759"/>
                </a:cubicBezTo>
                <a:cubicBezTo>
                  <a:pt x="2994628" y="256731"/>
                  <a:pt x="2860895" y="74104"/>
                  <a:pt x="3004458" y="289451"/>
                </a:cubicBezTo>
                <a:cubicBezTo>
                  <a:pt x="3042660" y="346754"/>
                  <a:pt x="3021163" y="316080"/>
                  <a:pt x="3069772" y="380891"/>
                </a:cubicBezTo>
                <a:cubicBezTo>
                  <a:pt x="3110714" y="544655"/>
                  <a:pt x="3046848" y="338987"/>
                  <a:pt x="3122023" y="459268"/>
                </a:cubicBezTo>
                <a:cubicBezTo>
                  <a:pt x="3136619" y="482621"/>
                  <a:pt x="3131626" y="515614"/>
                  <a:pt x="3148149" y="537645"/>
                </a:cubicBezTo>
                <a:cubicBezTo>
                  <a:pt x="3174275" y="572479"/>
                  <a:pt x="3202372" y="605918"/>
                  <a:pt x="3226526" y="642148"/>
                </a:cubicBezTo>
                <a:cubicBezTo>
                  <a:pt x="3235235" y="655211"/>
                  <a:pt x="3241551" y="670235"/>
                  <a:pt x="3252652" y="681336"/>
                </a:cubicBezTo>
                <a:cubicBezTo>
                  <a:pt x="3263753" y="692437"/>
                  <a:pt x="3278777" y="698753"/>
                  <a:pt x="3291840" y="707462"/>
                </a:cubicBezTo>
                <a:cubicBezTo>
                  <a:pt x="3309257" y="733588"/>
                  <a:pt x="3314304" y="775910"/>
                  <a:pt x="3344092" y="785839"/>
                </a:cubicBezTo>
                <a:lnTo>
                  <a:pt x="3422469" y="811965"/>
                </a:lnTo>
                <a:cubicBezTo>
                  <a:pt x="3435532" y="816319"/>
                  <a:pt x="3449342" y="818870"/>
                  <a:pt x="3461658" y="825028"/>
                </a:cubicBezTo>
                <a:cubicBezTo>
                  <a:pt x="3479075" y="833736"/>
                  <a:pt x="3495829" y="843921"/>
                  <a:pt x="3513909" y="851153"/>
                </a:cubicBezTo>
                <a:cubicBezTo>
                  <a:pt x="3539478" y="861381"/>
                  <a:pt x="3566160" y="868570"/>
                  <a:pt x="3592286" y="877279"/>
                </a:cubicBezTo>
                <a:lnTo>
                  <a:pt x="3631475" y="890342"/>
                </a:lnTo>
                <a:cubicBezTo>
                  <a:pt x="3690260" y="978523"/>
                  <a:pt x="3622845" y="868771"/>
                  <a:pt x="3683726" y="1020971"/>
                </a:cubicBezTo>
                <a:cubicBezTo>
                  <a:pt x="3689557" y="1035548"/>
                  <a:pt x="3701143" y="1047096"/>
                  <a:pt x="3709852" y="1060159"/>
                </a:cubicBezTo>
                <a:cubicBezTo>
                  <a:pt x="3715676" y="1095101"/>
                  <a:pt x="3726849" y="1167335"/>
                  <a:pt x="3735978" y="1203851"/>
                </a:cubicBezTo>
                <a:cubicBezTo>
                  <a:pt x="3739317" y="1217209"/>
                  <a:pt x="3745257" y="1229800"/>
                  <a:pt x="3749040" y="1243039"/>
                </a:cubicBezTo>
                <a:cubicBezTo>
                  <a:pt x="3753972" y="1260302"/>
                  <a:pt x="3757171" y="1278028"/>
                  <a:pt x="3762103" y="1295291"/>
                </a:cubicBezTo>
                <a:cubicBezTo>
                  <a:pt x="3765886" y="1308530"/>
                  <a:pt x="3771543" y="1321195"/>
                  <a:pt x="3775166" y="1334479"/>
                </a:cubicBezTo>
                <a:cubicBezTo>
                  <a:pt x="3811059" y="1466086"/>
                  <a:pt x="3777028" y="1406629"/>
                  <a:pt x="3840480" y="1491233"/>
                </a:cubicBezTo>
                <a:cubicBezTo>
                  <a:pt x="3844834" y="1508650"/>
                  <a:pt x="3847239" y="1526675"/>
                  <a:pt x="3853543" y="1543485"/>
                </a:cubicBezTo>
                <a:cubicBezTo>
                  <a:pt x="3860380" y="1561718"/>
                  <a:pt x="3873511" y="1577262"/>
                  <a:pt x="3879669" y="1595736"/>
                </a:cubicBezTo>
                <a:cubicBezTo>
                  <a:pt x="3886690" y="1616799"/>
                  <a:pt x="3886890" y="1639631"/>
                  <a:pt x="3892732" y="1661051"/>
                </a:cubicBezTo>
                <a:cubicBezTo>
                  <a:pt x="3901129" y="1691839"/>
                  <a:pt x="3923433" y="1761509"/>
                  <a:pt x="3944983" y="1791679"/>
                </a:cubicBezTo>
                <a:cubicBezTo>
                  <a:pt x="3955721" y="1806712"/>
                  <a:pt x="3972345" y="1816676"/>
                  <a:pt x="3984172" y="1830868"/>
                </a:cubicBezTo>
                <a:cubicBezTo>
                  <a:pt x="3994223" y="1842929"/>
                  <a:pt x="4001589" y="1856993"/>
                  <a:pt x="4010298" y="1870056"/>
                </a:cubicBezTo>
                <a:cubicBezTo>
                  <a:pt x="4038247" y="1953908"/>
                  <a:pt x="3999692" y="1863022"/>
                  <a:pt x="4075612" y="1948433"/>
                </a:cubicBezTo>
                <a:cubicBezTo>
                  <a:pt x="4096473" y="1971901"/>
                  <a:pt x="4110446" y="2000685"/>
                  <a:pt x="4127863" y="2026811"/>
                </a:cubicBezTo>
                <a:lnTo>
                  <a:pt x="4153989" y="2065999"/>
                </a:lnTo>
                <a:cubicBezTo>
                  <a:pt x="4162217" y="2107136"/>
                  <a:pt x="4164713" y="2149407"/>
                  <a:pt x="4193178" y="2183565"/>
                </a:cubicBezTo>
                <a:cubicBezTo>
                  <a:pt x="4203228" y="2195626"/>
                  <a:pt x="4219303" y="2200982"/>
                  <a:pt x="4232366" y="2209691"/>
                </a:cubicBezTo>
                <a:cubicBezTo>
                  <a:pt x="4241075" y="2227108"/>
                  <a:pt x="4248171" y="2245429"/>
                  <a:pt x="4258492" y="2261942"/>
                </a:cubicBezTo>
                <a:cubicBezTo>
                  <a:pt x="4286422" y="2306630"/>
                  <a:pt x="4301244" y="2317757"/>
                  <a:pt x="4336869" y="2353382"/>
                </a:cubicBezTo>
                <a:cubicBezTo>
                  <a:pt x="4376823" y="2473245"/>
                  <a:pt x="4310038" y="2286657"/>
                  <a:pt x="4389120" y="2444822"/>
                </a:cubicBezTo>
                <a:cubicBezTo>
                  <a:pt x="4401436" y="2469454"/>
                  <a:pt x="4406537" y="2497073"/>
                  <a:pt x="4415246" y="2523199"/>
                </a:cubicBezTo>
                <a:cubicBezTo>
                  <a:pt x="4426553" y="2557118"/>
                  <a:pt x="4438813" y="2596459"/>
                  <a:pt x="4454435" y="2627702"/>
                </a:cubicBezTo>
                <a:cubicBezTo>
                  <a:pt x="4470192" y="2659215"/>
                  <a:pt x="4499023" y="2701116"/>
                  <a:pt x="4519749" y="2732205"/>
                </a:cubicBezTo>
                <a:cubicBezTo>
                  <a:pt x="4544952" y="2858220"/>
                  <a:pt x="4514089" y="2747008"/>
                  <a:pt x="4558938" y="2836708"/>
                </a:cubicBezTo>
                <a:cubicBezTo>
                  <a:pt x="4585841" y="2890514"/>
                  <a:pt x="4552075" y="2865933"/>
                  <a:pt x="4598126" y="2888959"/>
                </a:cubicBezTo>
              </a:path>
            </a:pathLst>
          </a:custGeom>
          <a:noFill/>
          <a:ln w="25400" cap="flat" cmpd="sng" algn="ctr">
            <a:solidFill>
              <a:schemeClr val="tx2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8" name="Oval 7"/>
          <p:cNvSpPr/>
          <p:nvPr/>
        </p:nvSpPr>
        <p:spPr bwMode="auto">
          <a:xfrm>
            <a:off x="6932613" y="5564188"/>
            <a:ext cx="169862" cy="144462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847417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19458" grpId="0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2"/>
          <p:cNvSpPr>
            <a:spLocks noGrp="1"/>
          </p:cNvSpPr>
          <p:nvPr>
            <p:ph type="title"/>
          </p:nvPr>
        </p:nvSpPr>
        <p:spPr>
          <a:xfrm>
            <a:off x="3468689" y="153989"/>
            <a:ext cx="7094537" cy="998537"/>
          </a:xfrm>
        </p:spPr>
        <p:txBody>
          <a:bodyPr/>
          <a:lstStyle/>
          <a:p>
            <a:r>
              <a:rPr lang="fa-IR" altLang="en-US" dirty="0" smtClean="0"/>
              <a:t>آیا حرکت از جزء به کل ممکن است؟</a:t>
            </a:r>
            <a:endParaRPr lang="en-US" altLang="en-US" dirty="0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766889" y="1476376"/>
            <a:ext cx="8567737" cy="4545013"/>
          </a:xfrm>
        </p:spPr>
        <p:txBody>
          <a:bodyPr rtlCol="0">
            <a:normAutofit/>
          </a:bodyPr>
          <a:lstStyle/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نه!</a:t>
            </a: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rgbClr val="FF0000"/>
                </a:solidFill>
              </a:rPr>
              <a:t>مگر در قالب قیدها</a:t>
            </a: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مثلا نوعی هموار بودن در رفتار تابع</a:t>
            </a: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گاه قید اعمال شده </a:t>
            </a:r>
            <a:r>
              <a:rPr lang="fa-IR" altLang="en-US" dirty="0" smtClean="0">
                <a:solidFill>
                  <a:srgbClr val="FF0000"/>
                </a:solidFill>
              </a:rPr>
              <a:t>واضح نیست</a:t>
            </a: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(</a:t>
            </a:r>
            <a:r>
              <a:rPr lang="en-US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Implicit</a:t>
            </a: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)</a:t>
            </a:r>
            <a:endParaRPr lang="en-US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گاه آنقدر به اعمال قید </a:t>
            </a:r>
            <a:r>
              <a:rPr lang="fa-IR" altLang="en-US" dirty="0" smtClean="0">
                <a:solidFill>
                  <a:srgbClr val="FF0000"/>
                </a:solidFill>
              </a:rPr>
              <a:t>عادت کرده ایم </a:t>
            </a: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که آن را نمی بینیم</a:t>
            </a: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rgbClr val="FF0000"/>
                </a:solidFill>
              </a:rPr>
              <a:t>اهمیت حیاتی</a:t>
            </a: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دارد که در هر فرایند مدل سازی قید هایی که حرکت از جزء به کل را ممکن کرده اند بشناسیم</a:t>
            </a:r>
          </a:p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انتزاع نه فقط در چارچوب مشاهدات که در چارچوب مجموعه </a:t>
            </a:r>
            <a:r>
              <a:rPr lang="fa-IR" altLang="en-US" dirty="0" smtClean="0">
                <a:solidFill>
                  <a:srgbClr val="FF0000"/>
                </a:solidFill>
              </a:rPr>
              <a:t>مشاهدات و اندازه گیری ها</a:t>
            </a: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و </a:t>
            </a:r>
            <a:r>
              <a:rPr lang="fa-IR" altLang="en-US" dirty="0" smtClean="0">
                <a:solidFill>
                  <a:srgbClr val="C00000"/>
                </a:solidFill>
              </a:rPr>
              <a:t>قیدها و فرضیات </a:t>
            </a: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انجام می شود</a:t>
            </a:r>
          </a:p>
          <a:p>
            <a:pPr algn="r" rtl="1">
              <a:buNone/>
              <a:defRPr/>
            </a:pPr>
            <a:endParaRPr lang="fa-IR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 rtl="1">
              <a:buNone/>
              <a:defRPr/>
            </a:pPr>
            <a:endParaRPr lang="fa-IR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 rtl="1">
              <a:buNone/>
              <a:defRPr/>
            </a:pPr>
            <a:endParaRPr lang="en-US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62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ACCB663-6861-45F8-9D81-B12CDEDC9BB7}" type="slidenum">
              <a:rPr lang="en-US" altLang="en-US" sz="1000"/>
              <a:pPr eaLnBrk="1" hangingPunct="1"/>
              <a:t>8</a:t>
            </a:fld>
            <a:endParaRPr lang="en-US" altLang="en-US" sz="1000"/>
          </a:p>
        </p:txBody>
      </p:sp>
    </p:spTree>
    <p:extLst>
      <p:ext uri="{BB962C8B-B14F-4D97-AF65-F5344CB8AC3E}">
        <p14:creationId xmlns:p14="http://schemas.microsoft.com/office/powerpoint/2010/main" val="1794401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Freeform 11"/>
          <p:cNvSpPr>
            <a:spLocks/>
          </p:cNvSpPr>
          <p:nvPr/>
        </p:nvSpPr>
        <p:spPr bwMode="auto">
          <a:xfrm>
            <a:off x="3208339" y="2128838"/>
            <a:ext cx="5703887" cy="3109912"/>
          </a:xfrm>
          <a:custGeom>
            <a:avLst/>
            <a:gdLst>
              <a:gd name="T0" fmla="*/ 1241231 w 5703288"/>
              <a:gd name="T1" fmla="*/ 143683 h 3110001"/>
              <a:gd name="T2" fmla="*/ 1502544 w 5703288"/>
              <a:gd name="T3" fmla="*/ 117559 h 3110001"/>
              <a:gd name="T4" fmla="*/ 1620134 w 5703288"/>
              <a:gd name="T5" fmla="*/ 91434 h 3110001"/>
              <a:gd name="T6" fmla="*/ 1737724 w 5703288"/>
              <a:gd name="T7" fmla="*/ 65310 h 3110001"/>
              <a:gd name="T8" fmla="*/ 1894512 w 5703288"/>
              <a:gd name="T9" fmla="*/ 39186 h 3110001"/>
              <a:gd name="T10" fmla="*/ 2351808 w 5703288"/>
              <a:gd name="T11" fmla="*/ 0 h 3110001"/>
              <a:gd name="T12" fmla="*/ 2704579 w 5703288"/>
              <a:gd name="T13" fmla="*/ 26123 h 3110001"/>
              <a:gd name="T14" fmla="*/ 2822169 w 5703288"/>
              <a:gd name="T15" fmla="*/ 52249 h 3110001"/>
              <a:gd name="T16" fmla="*/ 2939760 w 5703288"/>
              <a:gd name="T17" fmla="*/ 78373 h 3110001"/>
              <a:gd name="T18" fmla="*/ 3109614 w 5703288"/>
              <a:gd name="T19" fmla="*/ 130620 h 3110001"/>
              <a:gd name="T20" fmla="*/ 4154860 w 5703288"/>
              <a:gd name="T21" fmla="*/ 104497 h 3110001"/>
              <a:gd name="T22" fmla="*/ 4834273 w 5703288"/>
              <a:gd name="T23" fmla="*/ 78373 h 3110001"/>
              <a:gd name="T24" fmla="*/ 5030256 w 5703288"/>
              <a:gd name="T25" fmla="*/ 104497 h 3110001"/>
              <a:gd name="T26" fmla="*/ 5069452 w 5703288"/>
              <a:gd name="T27" fmla="*/ 182870 h 3110001"/>
              <a:gd name="T28" fmla="*/ 5108649 w 5703288"/>
              <a:gd name="T29" fmla="*/ 274304 h 3110001"/>
              <a:gd name="T30" fmla="*/ 5160912 w 5703288"/>
              <a:gd name="T31" fmla="*/ 417987 h 3110001"/>
              <a:gd name="T32" fmla="*/ 5200109 w 5703288"/>
              <a:gd name="T33" fmla="*/ 509421 h 3110001"/>
              <a:gd name="T34" fmla="*/ 5291569 w 5703288"/>
              <a:gd name="T35" fmla="*/ 744541 h 3110001"/>
              <a:gd name="T36" fmla="*/ 5343830 w 5703288"/>
              <a:gd name="T37" fmla="*/ 875161 h 3110001"/>
              <a:gd name="T38" fmla="*/ 5396094 w 5703288"/>
              <a:gd name="T39" fmla="*/ 1084155 h 3110001"/>
              <a:gd name="T40" fmla="*/ 5435290 w 5703288"/>
              <a:gd name="T41" fmla="*/ 1267025 h 3110001"/>
              <a:gd name="T42" fmla="*/ 5500618 w 5703288"/>
              <a:gd name="T43" fmla="*/ 1515205 h 3110001"/>
              <a:gd name="T44" fmla="*/ 5565946 w 5703288"/>
              <a:gd name="T45" fmla="*/ 1894006 h 3110001"/>
              <a:gd name="T46" fmla="*/ 5605143 w 5703288"/>
              <a:gd name="T47" fmla="*/ 2076876 h 3110001"/>
              <a:gd name="T48" fmla="*/ 5670470 w 5703288"/>
              <a:gd name="T49" fmla="*/ 2259744 h 3110001"/>
              <a:gd name="T50" fmla="*/ 5696601 w 5703288"/>
              <a:gd name="T51" fmla="*/ 2416490 h 3110001"/>
              <a:gd name="T52" fmla="*/ 5631273 w 5703288"/>
              <a:gd name="T53" fmla="*/ 2873664 h 3110001"/>
              <a:gd name="T54" fmla="*/ 5396094 w 5703288"/>
              <a:gd name="T55" fmla="*/ 2978161 h 3110001"/>
              <a:gd name="T56" fmla="*/ 5291569 w 5703288"/>
              <a:gd name="T57" fmla="*/ 3004285 h 3110001"/>
              <a:gd name="T58" fmla="*/ 5160912 w 5703288"/>
              <a:gd name="T59" fmla="*/ 3043471 h 3110001"/>
              <a:gd name="T60" fmla="*/ 4795076 w 5703288"/>
              <a:gd name="T61" fmla="*/ 3095719 h 3110001"/>
              <a:gd name="T62" fmla="*/ 4690551 w 5703288"/>
              <a:gd name="T63" fmla="*/ 2899788 h 3110001"/>
              <a:gd name="T64" fmla="*/ 4651353 w 5703288"/>
              <a:gd name="T65" fmla="*/ 2821415 h 3110001"/>
              <a:gd name="T66" fmla="*/ 4154860 w 5703288"/>
              <a:gd name="T67" fmla="*/ 2795291 h 3110001"/>
              <a:gd name="T68" fmla="*/ 3971942 w 5703288"/>
              <a:gd name="T69" fmla="*/ 2821415 h 3110001"/>
              <a:gd name="T70" fmla="*/ 3762892 w 5703288"/>
              <a:gd name="T71" fmla="*/ 2847541 h 3110001"/>
              <a:gd name="T72" fmla="*/ 3566910 w 5703288"/>
              <a:gd name="T73" fmla="*/ 2912851 h 3110001"/>
              <a:gd name="T74" fmla="*/ 3096547 w 5703288"/>
              <a:gd name="T75" fmla="*/ 2938975 h 3110001"/>
              <a:gd name="T76" fmla="*/ 2887497 w 5703288"/>
              <a:gd name="T77" fmla="*/ 2873664 h 3110001"/>
              <a:gd name="T78" fmla="*/ 2299544 w 5703288"/>
              <a:gd name="T79" fmla="*/ 2834478 h 3110001"/>
              <a:gd name="T80" fmla="*/ 2064365 w 5703288"/>
              <a:gd name="T81" fmla="*/ 2808354 h 3110001"/>
              <a:gd name="T82" fmla="*/ 1894512 w 5703288"/>
              <a:gd name="T83" fmla="*/ 2756105 h 3110001"/>
              <a:gd name="T84" fmla="*/ 1803052 w 5703288"/>
              <a:gd name="T85" fmla="*/ 2716918 h 3110001"/>
              <a:gd name="T86" fmla="*/ 1620134 w 5703288"/>
              <a:gd name="T87" fmla="*/ 2664671 h 3110001"/>
              <a:gd name="T88" fmla="*/ 1371888 w 5703288"/>
              <a:gd name="T89" fmla="*/ 2560174 h 3110001"/>
              <a:gd name="T90" fmla="*/ 1267363 w 5703288"/>
              <a:gd name="T91" fmla="*/ 2520987 h 3110001"/>
              <a:gd name="T92" fmla="*/ 940723 w 5703288"/>
              <a:gd name="T93" fmla="*/ 2481801 h 3110001"/>
              <a:gd name="T94" fmla="*/ 339706 w 5703288"/>
              <a:gd name="T95" fmla="*/ 2468738 h 3110001"/>
              <a:gd name="T96" fmla="*/ 143721 w 5703288"/>
              <a:gd name="T97" fmla="*/ 2507924 h 3110001"/>
              <a:gd name="T98" fmla="*/ 78393 w 5703288"/>
              <a:gd name="T99" fmla="*/ 2377304 h 3110001"/>
              <a:gd name="T100" fmla="*/ 26131 w 5703288"/>
              <a:gd name="T101" fmla="*/ 2259744 h 3110001"/>
              <a:gd name="T102" fmla="*/ 26131 w 5703288"/>
              <a:gd name="T103" fmla="*/ 1920130 h 3110001"/>
              <a:gd name="T104" fmla="*/ 91460 w 5703288"/>
              <a:gd name="T105" fmla="*/ 1685012 h 3110001"/>
              <a:gd name="T106" fmla="*/ 117589 w 5703288"/>
              <a:gd name="T107" fmla="*/ 1476019 h 3110001"/>
              <a:gd name="T108" fmla="*/ 169853 w 5703288"/>
              <a:gd name="T109" fmla="*/ 1319272 h 3110001"/>
              <a:gd name="T110" fmla="*/ 300509 w 5703288"/>
              <a:gd name="T111" fmla="*/ 1058031 h 3110001"/>
              <a:gd name="T112" fmla="*/ 365836 w 5703288"/>
              <a:gd name="T113" fmla="*/ 914348 h 3110001"/>
              <a:gd name="T114" fmla="*/ 418099 w 5703288"/>
              <a:gd name="T115" fmla="*/ 809851 h 3110001"/>
              <a:gd name="T116" fmla="*/ 496492 w 5703288"/>
              <a:gd name="T117" fmla="*/ 705354 h 3110001"/>
              <a:gd name="T118" fmla="*/ 627149 w 5703288"/>
              <a:gd name="T119" fmla="*/ 522484 h 3110001"/>
              <a:gd name="T120" fmla="*/ 731674 w 5703288"/>
              <a:gd name="T121" fmla="*/ 365740 h 3110001"/>
              <a:gd name="T122" fmla="*/ 849263 w 5703288"/>
              <a:gd name="T123" fmla="*/ 222056 h 3110001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5703288"/>
              <a:gd name="T187" fmla="*/ 0 h 3110001"/>
              <a:gd name="T188" fmla="*/ 5703288 w 5703288"/>
              <a:gd name="T189" fmla="*/ 3110001 h 3110001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5703288" h="3110001">
                <a:moveTo>
                  <a:pt x="836022" y="156754"/>
                </a:moveTo>
                <a:cubicBezTo>
                  <a:pt x="971005" y="152400"/>
                  <a:pt x="1106115" y="150981"/>
                  <a:pt x="1240971" y="143691"/>
                </a:cubicBezTo>
                <a:cubicBezTo>
                  <a:pt x="1267418" y="142261"/>
                  <a:pt x="1292993" y="133263"/>
                  <a:pt x="1319348" y="130628"/>
                </a:cubicBezTo>
                <a:cubicBezTo>
                  <a:pt x="1380160" y="124547"/>
                  <a:pt x="1441268" y="121919"/>
                  <a:pt x="1502228" y="117565"/>
                </a:cubicBezTo>
                <a:cubicBezTo>
                  <a:pt x="1528354" y="113211"/>
                  <a:pt x="1554750" y="110248"/>
                  <a:pt x="1580605" y="104503"/>
                </a:cubicBezTo>
                <a:cubicBezTo>
                  <a:pt x="1594047" y="101516"/>
                  <a:pt x="1606436" y="94780"/>
                  <a:pt x="1619794" y="91440"/>
                </a:cubicBezTo>
                <a:cubicBezTo>
                  <a:pt x="1641334" y="86055"/>
                  <a:pt x="1663434" y="83193"/>
                  <a:pt x="1685108" y="78377"/>
                </a:cubicBezTo>
                <a:cubicBezTo>
                  <a:pt x="1702634" y="74482"/>
                  <a:pt x="1719696" y="68526"/>
                  <a:pt x="1737360" y="65314"/>
                </a:cubicBezTo>
                <a:cubicBezTo>
                  <a:pt x="1767653" y="59806"/>
                  <a:pt x="1798429" y="57313"/>
                  <a:pt x="1828800" y="52251"/>
                </a:cubicBezTo>
                <a:cubicBezTo>
                  <a:pt x="1850700" y="48601"/>
                  <a:pt x="1872214" y="42838"/>
                  <a:pt x="1894114" y="39188"/>
                </a:cubicBezTo>
                <a:cubicBezTo>
                  <a:pt x="1961151" y="28015"/>
                  <a:pt x="2051169" y="17707"/>
                  <a:pt x="2116182" y="13063"/>
                </a:cubicBezTo>
                <a:cubicBezTo>
                  <a:pt x="2194481" y="7470"/>
                  <a:pt x="2272937" y="4354"/>
                  <a:pt x="2351314" y="0"/>
                </a:cubicBezTo>
                <a:cubicBezTo>
                  <a:pt x="2447108" y="4354"/>
                  <a:pt x="2543066" y="5979"/>
                  <a:pt x="2638697" y="13063"/>
                </a:cubicBezTo>
                <a:cubicBezTo>
                  <a:pt x="2660839" y="14703"/>
                  <a:pt x="2682167" y="22153"/>
                  <a:pt x="2704011" y="26125"/>
                </a:cubicBezTo>
                <a:cubicBezTo>
                  <a:pt x="2730070" y="30863"/>
                  <a:pt x="2756533" y="33442"/>
                  <a:pt x="2782388" y="39188"/>
                </a:cubicBezTo>
                <a:cubicBezTo>
                  <a:pt x="2795830" y="42175"/>
                  <a:pt x="2808219" y="48911"/>
                  <a:pt x="2821577" y="52251"/>
                </a:cubicBezTo>
                <a:cubicBezTo>
                  <a:pt x="2843117" y="57636"/>
                  <a:pt x="2865217" y="60498"/>
                  <a:pt x="2886891" y="65314"/>
                </a:cubicBezTo>
                <a:cubicBezTo>
                  <a:pt x="2904417" y="69209"/>
                  <a:pt x="2921725" y="74023"/>
                  <a:pt x="2939142" y="78377"/>
                </a:cubicBezTo>
                <a:cubicBezTo>
                  <a:pt x="2952205" y="87086"/>
                  <a:pt x="2964289" y="97482"/>
                  <a:pt x="2978331" y="104503"/>
                </a:cubicBezTo>
                <a:cubicBezTo>
                  <a:pt x="3014807" y="122740"/>
                  <a:pt x="3075271" y="125815"/>
                  <a:pt x="3108960" y="130628"/>
                </a:cubicBezTo>
                <a:lnTo>
                  <a:pt x="3592285" y="117565"/>
                </a:lnTo>
                <a:lnTo>
                  <a:pt x="4153988" y="104503"/>
                </a:lnTo>
                <a:cubicBezTo>
                  <a:pt x="4236791" y="101832"/>
                  <a:pt x="4319397" y="94624"/>
                  <a:pt x="4402182" y="91440"/>
                </a:cubicBezTo>
                <a:lnTo>
                  <a:pt x="4833257" y="78377"/>
                </a:lnTo>
                <a:cubicBezTo>
                  <a:pt x="4898939" y="56483"/>
                  <a:pt x="4890010" y="53377"/>
                  <a:pt x="4990011" y="78377"/>
                </a:cubicBezTo>
                <a:cubicBezTo>
                  <a:pt x="5005242" y="82185"/>
                  <a:pt x="5016137" y="95794"/>
                  <a:pt x="5029200" y="104503"/>
                </a:cubicBezTo>
                <a:cubicBezTo>
                  <a:pt x="5033554" y="117566"/>
                  <a:pt x="5036104" y="131375"/>
                  <a:pt x="5042262" y="143691"/>
                </a:cubicBezTo>
                <a:cubicBezTo>
                  <a:pt x="5049283" y="157733"/>
                  <a:pt x="5062203" y="168450"/>
                  <a:pt x="5068388" y="182880"/>
                </a:cubicBezTo>
                <a:cubicBezTo>
                  <a:pt x="5075460" y="199381"/>
                  <a:pt x="5074379" y="218630"/>
                  <a:pt x="5081451" y="235131"/>
                </a:cubicBezTo>
                <a:cubicBezTo>
                  <a:pt x="5087636" y="249561"/>
                  <a:pt x="5100556" y="260278"/>
                  <a:pt x="5107577" y="274320"/>
                </a:cubicBezTo>
                <a:cubicBezTo>
                  <a:pt x="5123371" y="305909"/>
                  <a:pt x="5121142" y="332266"/>
                  <a:pt x="5133702" y="365760"/>
                </a:cubicBezTo>
                <a:cubicBezTo>
                  <a:pt x="5140539" y="383993"/>
                  <a:pt x="5151119" y="400594"/>
                  <a:pt x="5159828" y="418011"/>
                </a:cubicBezTo>
                <a:cubicBezTo>
                  <a:pt x="5164182" y="435428"/>
                  <a:pt x="5165819" y="453761"/>
                  <a:pt x="5172891" y="470263"/>
                </a:cubicBezTo>
                <a:cubicBezTo>
                  <a:pt x="5179075" y="484693"/>
                  <a:pt x="5193504" y="494751"/>
                  <a:pt x="5199017" y="509451"/>
                </a:cubicBezTo>
                <a:cubicBezTo>
                  <a:pt x="5220047" y="565530"/>
                  <a:pt x="5201876" y="598651"/>
                  <a:pt x="5238205" y="653143"/>
                </a:cubicBezTo>
                <a:cubicBezTo>
                  <a:pt x="5301849" y="748607"/>
                  <a:pt x="5224172" y="628583"/>
                  <a:pt x="5290457" y="744583"/>
                </a:cubicBezTo>
                <a:cubicBezTo>
                  <a:pt x="5298246" y="758214"/>
                  <a:pt x="5309561" y="769729"/>
                  <a:pt x="5316582" y="783771"/>
                </a:cubicBezTo>
                <a:cubicBezTo>
                  <a:pt x="5324668" y="799943"/>
                  <a:pt x="5340197" y="861818"/>
                  <a:pt x="5342708" y="875211"/>
                </a:cubicBezTo>
                <a:cubicBezTo>
                  <a:pt x="5352470" y="927276"/>
                  <a:pt x="5345144" y="984585"/>
                  <a:pt x="5368834" y="1031965"/>
                </a:cubicBezTo>
                <a:lnTo>
                  <a:pt x="5394960" y="1084217"/>
                </a:lnTo>
                <a:cubicBezTo>
                  <a:pt x="5399314" y="1101634"/>
                  <a:pt x="5404501" y="1118864"/>
                  <a:pt x="5408022" y="1136468"/>
                </a:cubicBezTo>
                <a:cubicBezTo>
                  <a:pt x="5422144" y="1207079"/>
                  <a:pt x="5415944" y="1206418"/>
                  <a:pt x="5434148" y="1267097"/>
                </a:cubicBezTo>
                <a:cubicBezTo>
                  <a:pt x="5510627" y="1522027"/>
                  <a:pt x="5415374" y="1172673"/>
                  <a:pt x="5473337" y="1423851"/>
                </a:cubicBezTo>
                <a:cubicBezTo>
                  <a:pt x="5480465" y="1454739"/>
                  <a:pt x="5492728" y="1484315"/>
                  <a:pt x="5499462" y="1515291"/>
                </a:cubicBezTo>
                <a:cubicBezTo>
                  <a:pt x="5514520" y="1584556"/>
                  <a:pt x="5528627" y="1654127"/>
                  <a:pt x="5538651" y="1724297"/>
                </a:cubicBezTo>
                <a:cubicBezTo>
                  <a:pt x="5542818" y="1753466"/>
                  <a:pt x="5557527" y="1861489"/>
                  <a:pt x="5564777" y="1894114"/>
                </a:cubicBezTo>
                <a:cubicBezTo>
                  <a:pt x="5567764" y="1907556"/>
                  <a:pt x="5573486" y="1920240"/>
                  <a:pt x="5577840" y="1933303"/>
                </a:cubicBezTo>
                <a:cubicBezTo>
                  <a:pt x="5599454" y="2106222"/>
                  <a:pt x="5577116" y="1983025"/>
                  <a:pt x="5603965" y="2076994"/>
                </a:cubicBezTo>
                <a:cubicBezTo>
                  <a:pt x="5613434" y="2110135"/>
                  <a:pt x="5616669" y="2137116"/>
                  <a:pt x="5630091" y="2168434"/>
                </a:cubicBezTo>
                <a:cubicBezTo>
                  <a:pt x="5678517" y="2281427"/>
                  <a:pt x="5638645" y="2167968"/>
                  <a:pt x="5669280" y="2259874"/>
                </a:cubicBezTo>
                <a:cubicBezTo>
                  <a:pt x="5673634" y="2290354"/>
                  <a:pt x="5677280" y="2320943"/>
                  <a:pt x="5682342" y="2351314"/>
                </a:cubicBezTo>
                <a:cubicBezTo>
                  <a:pt x="5685992" y="2373214"/>
                  <a:pt x="5695405" y="2394425"/>
                  <a:pt x="5695405" y="2416628"/>
                </a:cubicBezTo>
                <a:cubicBezTo>
                  <a:pt x="5695405" y="2564738"/>
                  <a:pt x="5703288" y="2714144"/>
                  <a:pt x="5682342" y="2860765"/>
                </a:cubicBezTo>
                <a:cubicBezTo>
                  <a:pt x="5679803" y="2878538"/>
                  <a:pt x="5647508" y="2869474"/>
                  <a:pt x="5630091" y="2873828"/>
                </a:cubicBezTo>
                <a:cubicBezTo>
                  <a:pt x="5623071" y="2879093"/>
                  <a:pt x="5554281" y="2932196"/>
                  <a:pt x="5538651" y="2939143"/>
                </a:cubicBezTo>
                <a:cubicBezTo>
                  <a:pt x="5466593" y="2971169"/>
                  <a:pt x="5465202" y="2960770"/>
                  <a:pt x="5394960" y="2978331"/>
                </a:cubicBezTo>
                <a:cubicBezTo>
                  <a:pt x="5381602" y="2981671"/>
                  <a:pt x="5369129" y="2988054"/>
                  <a:pt x="5355771" y="2991394"/>
                </a:cubicBezTo>
                <a:cubicBezTo>
                  <a:pt x="5334231" y="2996779"/>
                  <a:pt x="5312131" y="2999641"/>
                  <a:pt x="5290457" y="3004457"/>
                </a:cubicBezTo>
                <a:cubicBezTo>
                  <a:pt x="5272931" y="3008352"/>
                  <a:pt x="5255401" y="3012361"/>
                  <a:pt x="5238205" y="3017520"/>
                </a:cubicBezTo>
                <a:cubicBezTo>
                  <a:pt x="5211828" y="3025433"/>
                  <a:pt x="5187286" y="3041533"/>
                  <a:pt x="5159828" y="3043645"/>
                </a:cubicBezTo>
                <a:lnTo>
                  <a:pt x="4990011" y="3056708"/>
                </a:lnTo>
                <a:cubicBezTo>
                  <a:pt x="4855638" y="3090302"/>
                  <a:pt x="4921054" y="3077756"/>
                  <a:pt x="4794068" y="3095897"/>
                </a:cubicBezTo>
                <a:cubicBezTo>
                  <a:pt x="4763588" y="3091543"/>
                  <a:pt x="4717117" y="3110001"/>
                  <a:pt x="4702628" y="3082834"/>
                </a:cubicBezTo>
                <a:cubicBezTo>
                  <a:pt x="4673868" y="3028909"/>
                  <a:pt x="4696706" y="2960651"/>
                  <a:pt x="4689565" y="2899954"/>
                </a:cubicBezTo>
                <a:cubicBezTo>
                  <a:pt x="4687956" y="2886279"/>
                  <a:pt x="4682660" y="2873081"/>
                  <a:pt x="4676502" y="2860765"/>
                </a:cubicBezTo>
                <a:cubicBezTo>
                  <a:pt x="4669481" y="2846723"/>
                  <a:pt x="4662636" y="2831384"/>
                  <a:pt x="4650377" y="2821577"/>
                </a:cubicBezTo>
                <a:cubicBezTo>
                  <a:pt x="4639625" y="2812975"/>
                  <a:pt x="4624251" y="2812868"/>
                  <a:pt x="4611188" y="2808514"/>
                </a:cubicBezTo>
                <a:cubicBezTo>
                  <a:pt x="4457756" y="2706223"/>
                  <a:pt x="4572177" y="2771554"/>
                  <a:pt x="4153988" y="2795451"/>
                </a:cubicBezTo>
                <a:cubicBezTo>
                  <a:pt x="4140241" y="2796237"/>
                  <a:pt x="4128431" y="2806567"/>
                  <a:pt x="4114800" y="2808514"/>
                </a:cubicBezTo>
                <a:cubicBezTo>
                  <a:pt x="4067189" y="2815316"/>
                  <a:pt x="4019005" y="2817223"/>
                  <a:pt x="3971108" y="2821577"/>
                </a:cubicBezTo>
                <a:cubicBezTo>
                  <a:pt x="3953691" y="2825931"/>
                  <a:pt x="3936671" y="2832413"/>
                  <a:pt x="3918857" y="2834640"/>
                </a:cubicBezTo>
                <a:cubicBezTo>
                  <a:pt x="3866829" y="2841144"/>
                  <a:pt x="3813141" y="2835694"/>
                  <a:pt x="3762102" y="2847703"/>
                </a:cubicBezTo>
                <a:cubicBezTo>
                  <a:pt x="3737387" y="2853518"/>
                  <a:pt x="3720875" y="2878862"/>
                  <a:pt x="3696788" y="2886891"/>
                </a:cubicBezTo>
                <a:cubicBezTo>
                  <a:pt x="3654662" y="2900933"/>
                  <a:pt x="3609961" y="2905717"/>
                  <a:pt x="3566160" y="2913017"/>
                </a:cubicBezTo>
                <a:cubicBezTo>
                  <a:pt x="3391696" y="2942094"/>
                  <a:pt x="3460796" y="2926296"/>
                  <a:pt x="3357154" y="2952205"/>
                </a:cubicBezTo>
                <a:cubicBezTo>
                  <a:pt x="3270068" y="2947851"/>
                  <a:pt x="3182764" y="2946696"/>
                  <a:pt x="3095897" y="2939143"/>
                </a:cubicBezTo>
                <a:cubicBezTo>
                  <a:pt x="3067742" y="2936695"/>
                  <a:pt x="3027295" y="2908518"/>
                  <a:pt x="3004457" y="2899954"/>
                </a:cubicBezTo>
                <a:cubicBezTo>
                  <a:pt x="2977639" y="2889897"/>
                  <a:pt x="2911718" y="2880035"/>
                  <a:pt x="2886891" y="2873828"/>
                </a:cubicBezTo>
                <a:cubicBezTo>
                  <a:pt x="2873533" y="2870488"/>
                  <a:pt x="2861365" y="2862473"/>
                  <a:pt x="2847702" y="2860765"/>
                </a:cubicBezTo>
                <a:cubicBezTo>
                  <a:pt x="2709026" y="2843431"/>
                  <a:pt x="2384954" y="2837602"/>
                  <a:pt x="2299062" y="2834640"/>
                </a:cubicBezTo>
                <a:cubicBezTo>
                  <a:pt x="2268582" y="2830286"/>
                  <a:pt x="2238223" y="2824977"/>
                  <a:pt x="2207622" y="2821577"/>
                </a:cubicBezTo>
                <a:cubicBezTo>
                  <a:pt x="2159822" y="2816266"/>
                  <a:pt x="2111542" y="2815316"/>
                  <a:pt x="2063931" y="2808514"/>
                </a:cubicBezTo>
                <a:cubicBezTo>
                  <a:pt x="2050300" y="2806567"/>
                  <a:pt x="2037982" y="2799234"/>
                  <a:pt x="2024742" y="2795451"/>
                </a:cubicBezTo>
                <a:cubicBezTo>
                  <a:pt x="1980994" y="2782951"/>
                  <a:pt x="1935499" y="2776955"/>
                  <a:pt x="1894114" y="2756263"/>
                </a:cubicBezTo>
                <a:cubicBezTo>
                  <a:pt x="1876697" y="2747554"/>
                  <a:pt x="1859761" y="2737808"/>
                  <a:pt x="1841862" y="2730137"/>
                </a:cubicBezTo>
                <a:cubicBezTo>
                  <a:pt x="1829206" y="2724713"/>
                  <a:pt x="1815567" y="2721909"/>
                  <a:pt x="1802674" y="2717074"/>
                </a:cubicBezTo>
                <a:cubicBezTo>
                  <a:pt x="1780719" y="2708841"/>
                  <a:pt x="1759605" y="2698363"/>
                  <a:pt x="1737360" y="2690948"/>
                </a:cubicBezTo>
                <a:cubicBezTo>
                  <a:pt x="1709685" y="2681723"/>
                  <a:pt x="1645682" y="2670000"/>
                  <a:pt x="1619794" y="2664823"/>
                </a:cubicBezTo>
                <a:cubicBezTo>
                  <a:pt x="1598023" y="2651760"/>
                  <a:pt x="1577189" y="2636989"/>
                  <a:pt x="1554480" y="2625634"/>
                </a:cubicBezTo>
                <a:cubicBezTo>
                  <a:pt x="1513012" y="2604900"/>
                  <a:pt x="1401835" y="2570398"/>
                  <a:pt x="1371600" y="2560320"/>
                </a:cubicBezTo>
                <a:cubicBezTo>
                  <a:pt x="1358537" y="2555966"/>
                  <a:pt x="1345196" y="2552371"/>
                  <a:pt x="1332411" y="2547257"/>
                </a:cubicBezTo>
                <a:cubicBezTo>
                  <a:pt x="1310640" y="2538548"/>
                  <a:pt x="1289845" y="2526818"/>
                  <a:pt x="1267097" y="2521131"/>
                </a:cubicBezTo>
                <a:cubicBezTo>
                  <a:pt x="1212319" y="2507436"/>
                  <a:pt x="1055513" y="2499073"/>
                  <a:pt x="1018902" y="2495005"/>
                </a:cubicBezTo>
                <a:cubicBezTo>
                  <a:pt x="992578" y="2492080"/>
                  <a:pt x="966849" y="2484868"/>
                  <a:pt x="940525" y="2481943"/>
                </a:cubicBezTo>
                <a:cubicBezTo>
                  <a:pt x="888413" y="2476153"/>
                  <a:pt x="836022" y="2473234"/>
                  <a:pt x="783771" y="2468880"/>
                </a:cubicBezTo>
                <a:cubicBezTo>
                  <a:pt x="618713" y="2413861"/>
                  <a:pt x="736242" y="2448006"/>
                  <a:pt x="339634" y="2468880"/>
                </a:cubicBezTo>
                <a:cubicBezTo>
                  <a:pt x="308887" y="2470498"/>
                  <a:pt x="278565" y="2476881"/>
                  <a:pt x="248194" y="2481943"/>
                </a:cubicBezTo>
                <a:cubicBezTo>
                  <a:pt x="185137" y="2492452"/>
                  <a:pt x="194170" y="2491242"/>
                  <a:pt x="143691" y="2508068"/>
                </a:cubicBezTo>
                <a:cubicBezTo>
                  <a:pt x="130628" y="2490651"/>
                  <a:pt x="114238" y="2475290"/>
                  <a:pt x="104502" y="2455817"/>
                </a:cubicBezTo>
                <a:cubicBezTo>
                  <a:pt x="92186" y="2431186"/>
                  <a:pt x="92546" y="2401054"/>
                  <a:pt x="78377" y="2377440"/>
                </a:cubicBezTo>
                <a:lnTo>
                  <a:pt x="39188" y="2312125"/>
                </a:lnTo>
                <a:cubicBezTo>
                  <a:pt x="34834" y="2294708"/>
                  <a:pt x="29887" y="2277429"/>
                  <a:pt x="26125" y="2259874"/>
                </a:cubicBezTo>
                <a:cubicBezTo>
                  <a:pt x="16821" y="2216454"/>
                  <a:pt x="0" y="2129245"/>
                  <a:pt x="0" y="2129245"/>
                </a:cubicBezTo>
                <a:cubicBezTo>
                  <a:pt x="8708" y="2059577"/>
                  <a:pt x="15710" y="1989674"/>
                  <a:pt x="26125" y="1920240"/>
                </a:cubicBezTo>
                <a:cubicBezTo>
                  <a:pt x="34662" y="1863323"/>
                  <a:pt x="45859" y="1861039"/>
                  <a:pt x="65314" y="1802674"/>
                </a:cubicBezTo>
                <a:cubicBezTo>
                  <a:pt x="73143" y="1779187"/>
                  <a:pt x="87989" y="1705815"/>
                  <a:pt x="91440" y="1685108"/>
                </a:cubicBezTo>
                <a:cubicBezTo>
                  <a:pt x="96502" y="1654737"/>
                  <a:pt x="100683" y="1624220"/>
                  <a:pt x="104502" y="1593668"/>
                </a:cubicBezTo>
                <a:cubicBezTo>
                  <a:pt x="109393" y="1554543"/>
                  <a:pt x="110713" y="1514933"/>
                  <a:pt x="117565" y="1476103"/>
                </a:cubicBezTo>
                <a:cubicBezTo>
                  <a:pt x="123805" y="1440743"/>
                  <a:pt x="127633" y="1403716"/>
                  <a:pt x="143691" y="1371600"/>
                </a:cubicBezTo>
                <a:cubicBezTo>
                  <a:pt x="152400" y="1354183"/>
                  <a:pt x="160156" y="1336255"/>
                  <a:pt x="169817" y="1319348"/>
                </a:cubicBezTo>
                <a:cubicBezTo>
                  <a:pt x="195011" y="1275259"/>
                  <a:pt x="229335" y="1235867"/>
                  <a:pt x="248194" y="1188720"/>
                </a:cubicBezTo>
                <a:cubicBezTo>
                  <a:pt x="265611" y="1145177"/>
                  <a:pt x="276316" y="1098305"/>
                  <a:pt x="300445" y="1058091"/>
                </a:cubicBezTo>
                <a:cubicBezTo>
                  <a:pt x="313508" y="1036320"/>
                  <a:pt x="329128" y="1015891"/>
                  <a:pt x="339634" y="992777"/>
                </a:cubicBezTo>
                <a:cubicBezTo>
                  <a:pt x="351030" y="967707"/>
                  <a:pt x="357052" y="940526"/>
                  <a:pt x="365760" y="914400"/>
                </a:cubicBezTo>
                <a:cubicBezTo>
                  <a:pt x="370114" y="901337"/>
                  <a:pt x="371738" y="887018"/>
                  <a:pt x="378822" y="875211"/>
                </a:cubicBezTo>
                <a:cubicBezTo>
                  <a:pt x="391885" y="853440"/>
                  <a:pt x="405681" y="832091"/>
                  <a:pt x="418011" y="809897"/>
                </a:cubicBezTo>
                <a:cubicBezTo>
                  <a:pt x="427468" y="792874"/>
                  <a:pt x="432453" y="773224"/>
                  <a:pt x="444137" y="757645"/>
                </a:cubicBezTo>
                <a:cubicBezTo>
                  <a:pt x="458916" y="737940"/>
                  <a:pt x="481609" y="725099"/>
                  <a:pt x="496388" y="705394"/>
                </a:cubicBezTo>
                <a:cubicBezTo>
                  <a:pt x="521035" y="672531"/>
                  <a:pt x="532655" y="629937"/>
                  <a:pt x="561702" y="600891"/>
                </a:cubicBezTo>
                <a:cubicBezTo>
                  <a:pt x="676174" y="486422"/>
                  <a:pt x="536099" y="631617"/>
                  <a:pt x="627017" y="522514"/>
                </a:cubicBezTo>
                <a:cubicBezTo>
                  <a:pt x="638843" y="508322"/>
                  <a:pt x="654183" y="497351"/>
                  <a:pt x="666205" y="483325"/>
                </a:cubicBezTo>
                <a:cubicBezTo>
                  <a:pt x="764952" y="368120"/>
                  <a:pt x="648316" y="498888"/>
                  <a:pt x="731520" y="365760"/>
                </a:cubicBezTo>
                <a:cubicBezTo>
                  <a:pt x="741311" y="350094"/>
                  <a:pt x="759366" y="341153"/>
                  <a:pt x="770708" y="326571"/>
                </a:cubicBezTo>
                <a:cubicBezTo>
                  <a:pt x="874105" y="193632"/>
                  <a:pt x="783377" y="287779"/>
                  <a:pt x="849085" y="222068"/>
                </a:cubicBezTo>
              </a:path>
            </a:pathLst>
          </a:cu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7651" name="Title 2"/>
          <p:cNvSpPr>
            <a:spLocks noGrp="1"/>
          </p:cNvSpPr>
          <p:nvPr>
            <p:ph type="title"/>
          </p:nvPr>
        </p:nvSpPr>
        <p:spPr>
          <a:xfrm>
            <a:off x="3468689" y="153989"/>
            <a:ext cx="7094537" cy="998537"/>
          </a:xfrm>
        </p:spPr>
        <p:txBody>
          <a:bodyPr/>
          <a:lstStyle/>
          <a:p>
            <a:r>
              <a:rPr lang="fa-IR" altLang="en-US" smtClean="0"/>
              <a:t>مدل سازی و نظریه سیستم ها</a:t>
            </a:r>
            <a:endParaRPr lang="en-US" altLang="en-US" smtClean="0"/>
          </a:p>
        </p:txBody>
      </p:sp>
      <p:sp>
        <p:nvSpPr>
          <p:cNvPr id="10243" name="Content Placeholder 1"/>
          <p:cNvSpPr>
            <a:spLocks noGrp="1"/>
          </p:cNvSpPr>
          <p:nvPr>
            <p:ph idx="1"/>
          </p:nvPr>
        </p:nvSpPr>
        <p:spPr>
          <a:xfrm>
            <a:off x="2438400" y="1600201"/>
            <a:ext cx="7772400" cy="790575"/>
          </a:xfrm>
        </p:spPr>
        <p:txBody>
          <a:bodyPr rtlCol="0">
            <a:normAutofit/>
          </a:bodyPr>
          <a:lstStyle/>
          <a:p>
            <a:pPr algn="r" rtl="1">
              <a:buNone/>
              <a:defRPr/>
            </a:pPr>
            <a:r>
              <a:rPr lang="fa-I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نگرش سیستمی دید حاکم بر نحوه توصیف پدیده ها است</a:t>
            </a:r>
          </a:p>
          <a:p>
            <a:pPr>
              <a:buNone/>
              <a:defRPr/>
            </a:pPr>
            <a:endParaRPr lang="en-US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653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FF90843-0E74-461F-A5AD-665CABBCF1AD}" type="slidenum">
              <a:rPr lang="en-US" altLang="en-US" sz="1000"/>
              <a:pPr eaLnBrk="1" hangingPunct="1"/>
              <a:t>9</a:t>
            </a:fld>
            <a:endParaRPr lang="en-US" altLang="en-US" sz="1000"/>
          </a:p>
        </p:txBody>
      </p:sp>
      <p:sp>
        <p:nvSpPr>
          <p:cNvPr id="8" name="Freeform 7"/>
          <p:cNvSpPr/>
          <p:nvPr/>
        </p:nvSpPr>
        <p:spPr bwMode="auto">
          <a:xfrm>
            <a:off x="4659314" y="2408238"/>
            <a:ext cx="2613025" cy="2151062"/>
          </a:xfrm>
          <a:custGeom>
            <a:avLst/>
            <a:gdLst>
              <a:gd name="connsiteX0" fmla="*/ 483326 w 2612571"/>
              <a:gd name="connsiteY0" fmla="*/ 7742 h 2150051"/>
              <a:gd name="connsiteX1" fmla="*/ 600891 w 2612571"/>
              <a:gd name="connsiteY1" fmla="*/ 46931 h 2150051"/>
              <a:gd name="connsiteX2" fmla="*/ 679269 w 2612571"/>
              <a:gd name="connsiteY2" fmla="*/ 86120 h 2150051"/>
              <a:gd name="connsiteX3" fmla="*/ 757646 w 2612571"/>
              <a:gd name="connsiteY3" fmla="*/ 112245 h 2150051"/>
              <a:gd name="connsiteX4" fmla="*/ 809897 w 2612571"/>
              <a:gd name="connsiteY4" fmla="*/ 138371 h 2150051"/>
              <a:gd name="connsiteX5" fmla="*/ 875211 w 2612571"/>
              <a:gd name="connsiteY5" fmla="*/ 177560 h 2150051"/>
              <a:gd name="connsiteX6" fmla="*/ 927463 w 2612571"/>
              <a:gd name="connsiteY6" fmla="*/ 190622 h 2150051"/>
              <a:gd name="connsiteX7" fmla="*/ 1005840 w 2612571"/>
              <a:gd name="connsiteY7" fmla="*/ 216748 h 2150051"/>
              <a:gd name="connsiteX8" fmla="*/ 1084217 w 2612571"/>
              <a:gd name="connsiteY8" fmla="*/ 255937 h 2150051"/>
              <a:gd name="connsiteX9" fmla="*/ 1162594 w 2612571"/>
              <a:gd name="connsiteY9" fmla="*/ 282062 h 2150051"/>
              <a:gd name="connsiteX10" fmla="*/ 1254034 w 2612571"/>
              <a:gd name="connsiteY10" fmla="*/ 334314 h 2150051"/>
              <a:gd name="connsiteX11" fmla="*/ 1358537 w 2612571"/>
              <a:gd name="connsiteY11" fmla="*/ 373502 h 2150051"/>
              <a:gd name="connsiteX12" fmla="*/ 1449977 w 2612571"/>
              <a:gd name="connsiteY12" fmla="*/ 412691 h 2150051"/>
              <a:gd name="connsiteX13" fmla="*/ 1541417 w 2612571"/>
              <a:gd name="connsiteY13" fmla="*/ 438817 h 2150051"/>
              <a:gd name="connsiteX14" fmla="*/ 1619794 w 2612571"/>
              <a:gd name="connsiteY14" fmla="*/ 478005 h 2150051"/>
              <a:gd name="connsiteX15" fmla="*/ 1789611 w 2612571"/>
              <a:gd name="connsiteY15" fmla="*/ 530257 h 2150051"/>
              <a:gd name="connsiteX16" fmla="*/ 1867989 w 2612571"/>
              <a:gd name="connsiteY16" fmla="*/ 582508 h 2150051"/>
              <a:gd name="connsiteX17" fmla="*/ 1933303 w 2612571"/>
              <a:gd name="connsiteY17" fmla="*/ 608634 h 2150051"/>
              <a:gd name="connsiteX18" fmla="*/ 1972491 w 2612571"/>
              <a:gd name="connsiteY18" fmla="*/ 621697 h 2150051"/>
              <a:gd name="connsiteX19" fmla="*/ 2024743 w 2612571"/>
              <a:gd name="connsiteY19" fmla="*/ 647822 h 2150051"/>
              <a:gd name="connsiteX20" fmla="*/ 2063931 w 2612571"/>
              <a:gd name="connsiteY20" fmla="*/ 673948 h 2150051"/>
              <a:gd name="connsiteX21" fmla="*/ 2116183 w 2612571"/>
              <a:gd name="connsiteY21" fmla="*/ 687011 h 2150051"/>
              <a:gd name="connsiteX22" fmla="*/ 2155371 w 2612571"/>
              <a:gd name="connsiteY22" fmla="*/ 700074 h 2150051"/>
              <a:gd name="connsiteX23" fmla="*/ 2207623 w 2612571"/>
              <a:gd name="connsiteY23" fmla="*/ 739262 h 2150051"/>
              <a:gd name="connsiteX24" fmla="*/ 2286000 w 2612571"/>
              <a:gd name="connsiteY24" fmla="*/ 791514 h 2150051"/>
              <a:gd name="connsiteX25" fmla="*/ 2364377 w 2612571"/>
              <a:gd name="connsiteY25" fmla="*/ 882954 h 2150051"/>
              <a:gd name="connsiteX26" fmla="*/ 2416629 w 2612571"/>
              <a:gd name="connsiteY26" fmla="*/ 948268 h 2150051"/>
              <a:gd name="connsiteX27" fmla="*/ 2429691 w 2612571"/>
              <a:gd name="connsiteY27" fmla="*/ 987457 h 2150051"/>
              <a:gd name="connsiteX28" fmla="*/ 2481943 w 2612571"/>
              <a:gd name="connsiteY28" fmla="*/ 1078897 h 2150051"/>
              <a:gd name="connsiteX29" fmla="*/ 2521131 w 2612571"/>
              <a:gd name="connsiteY29" fmla="*/ 1196462 h 2150051"/>
              <a:gd name="connsiteX30" fmla="*/ 2547257 w 2612571"/>
              <a:gd name="connsiteY30" fmla="*/ 1261777 h 2150051"/>
              <a:gd name="connsiteX31" fmla="*/ 2573383 w 2612571"/>
              <a:gd name="connsiteY31" fmla="*/ 1392405 h 2150051"/>
              <a:gd name="connsiteX32" fmla="*/ 2612571 w 2612571"/>
              <a:gd name="connsiteY32" fmla="*/ 1496908 h 2150051"/>
              <a:gd name="connsiteX33" fmla="*/ 2599509 w 2612571"/>
              <a:gd name="connsiteY33" fmla="*/ 1692851 h 2150051"/>
              <a:gd name="connsiteX34" fmla="*/ 2573383 w 2612571"/>
              <a:gd name="connsiteY34" fmla="*/ 1732040 h 2150051"/>
              <a:gd name="connsiteX35" fmla="*/ 2481943 w 2612571"/>
              <a:gd name="connsiteY35" fmla="*/ 1875731 h 2150051"/>
              <a:gd name="connsiteX36" fmla="*/ 2377440 w 2612571"/>
              <a:gd name="connsiteY36" fmla="*/ 1927982 h 2150051"/>
              <a:gd name="connsiteX37" fmla="*/ 2312126 w 2612571"/>
              <a:gd name="connsiteY37" fmla="*/ 1954108 h 2150051"/>
              <a:gd name="connsiteX38" fmla="*/ 2259874 w 2612571"/>
              <a:gd name="connsiteY38" fmla="*/ 1980234 h 2150051"/>
              <a:gd name="connsiteX39" fmla="*/ 2194560 w 2612571"/>
              <a:gd name="connsiteY39" fmla="*/ 2006360 h 2150051"/>
              <a:gd name="connsiteX40" fmla="*/ 2103120 w 2612571"/>
              <a:gd name="connsiteY40" fmla="*/ 2045548 h 2150051"/>
              <a:gd name="connsiteX41" fmla="*/ 2024743 w 2612571"/>
              <a:gd name="connsiteY41" fmla="*/ 2097800 h 2150051"/>
              <a:gd name="connsiteX42" fmla="*/ 1972491 w 2612571"/>
              <a:gd name="connsiteY42" fmla="*/ 2110862 h 2150051"/>
              <a:gd name="connsiteX43" fmla="*/ 1933303 w 2612571"/>
              <a:gd name="connsiteY43" fmla="*/ 2123925 h 2150051"/>
              <a:gd name="connsiteX44" fmla="*/ 1528354 w 2612571"/>
              <a:gd name="connsiteY44" fmla="*/ 2150051 h 2150051"/>
              <a:gd name="connsiteX45" fmla="*/ 1410789 w 2612571"/>
              <a:gd name="connsiteY45" fmla="*/ 2136988 h 2150051"/>
              <a:gd name="connsiteX46" fmla="*/ 1267097 w 2612571"/>
              <a:gd name="connsiteY46" fmla="*/ 2097800 h 2150051"/>
              <a:gd name="connsiteX47" fmla="*/ 1175657 w 2612571"/>
              <a:gd name="connsiteY47" fmla="*/ 2045548 h 2150051"/>
              <a:gd name="connsiteX48" fmla="*/ 1058091 w 2612571"/>
              <a:gd name="connsiteY48" fmla="*/ 2006360 h 2150051"/>
              <a:gd name="connsiteX49" fmla="*/ 940526 w 2612571"/>
              <a:gd name="connsiteY49" fmla="*/ 1967171 h 2150051"/>
              <a:gd name="connsiteX50" fmla="*/ 901337 w 2612571"/>
              <a:gd name="connsiteY50" fmla="*/ 1954108 h 2150051"/>
              <a:gd name="connsiteX51" fmla="*/ 836023 w 2612571"/>
              <a:gd name="connsiteY51" fmla="*/ 1941045 h 2150051"/>
              <a:gd name="connsiteX52" fmla="*/ 783771 w 2612571"/>
              <a:gd name="connsiteY52" fmla="*/ 1914920 h 2150051"/>
              <a:gd name="connsiteX53" fmla="*/ 744583 w 2612571"/>
              <a:gd name="connsiteY53" fmla="*/ 1888794 h 2150051"/>
              <a:gd name="connsiteX54" fmla="*/ 705394 w 2612571"/>
              <a:gd name="connsiteY54" fmla="*/ 1875731 h 2150051"/>
              <a:gd name="connsiteX55" fmla="*/ 640080 w 2612571"/>
              <a:gd name="connsiteY55" fmla="*/ 1849605 h 2150051"/>
              <a:gd name="connsiteX56" fmla="*/ 600891 w 2612571"/>
              <a:gd name="connsiteY56" fmla="*/ 1823480 h 2150051"/>
              <a:gd name="connsiteX57" fmla="*/ 496389 w 2612571"/>
              <a:gd name="connsiteY57" fmla="*/ 1771228 h 2150051"/>
              <a:gd name="connsiteX58" fmla="*/ 352697 w 2612571"/>
              <a:gd name="connsiteY58" fmla="*/ 1614474 h 2150051"/>
              <a:gd name="connsiteX59" fmla="*/ 287383 w 2612571"/>
              <a:gd name="connsiteY59" fmla="*/ 1496908 h 2150051"/>
              <a:gd name="connsiteX60" fmla="*/ 248194 w 2612571"/>
              <a:gd name="connsiteY60" fmla="*/ 1457720 h 2150051"/>
              <a:gd name="connsiteX61" fmla="*/ 209006 w 2612571"/>
              <a:gd name="connsiteY61" fmla="*/ 1392405 h 2150051"/>
              <a:gd name="connsiteX62" fmla="*/ 182880 w 2612571"/>
              <a:gd name="connsiteY62" fmla="*/ 1353217 h 2150051"/>
              <a:gd name="connsiteX63" fmla="*/ 130629 w 2612571"/>
              <a:gd name="connsiteY63" fmla="*/ 1222588 h 2150051"/>
              <a:gd name="connsiteX64" fmla="*/ 104503 w 2612571"/>
              <a:gd name="connsiteY64" fmla="*/ 1170337 h 2150051"/>
              <a:gd name="connsiteX65" fmla="*/ 91440 w 2612571"/>
              <a:gd name="connsiteY65" fmla="*/ 1105022 h 2150051"/>
              <a:gd name="connsiteX66" fmla="*/ 78377 w 2612571"/>
              <a:gd name="connsiteY66" fmla="*/ 1065834 h 2150051"/>
              <a:gd name="connsiteX67" fmla="*/ 65314 w 2612571"/>
              <a:gd name="connsiteY67" fmla="*/ 1000520 h 2150051"/>
              <a:gd name="connsiteX68" fmla="*/ 39189 w 2612571"/>
              <a:gd name="connsiteY68" fmla="*/ 961331 h 2150051"/>
              <a:gd name="connsiteX69" fmla="*/ 0 w 2612571"/>
              <a:gd name="connsiteY69" fmla="*/ 869891 h 2150051"/>
              <a:gd name="connsiteX70" fmla="*/ 13063 w 2612571"/>
              <a:gd name="connsiteY70" fmla="*/ 673948 h 2150051"/>
              <a:gd name="connsiteX71" fmla="*/ 39189 w 2612571"/>
              <a:gd name="connsiteY71" fmla="*/ 621697 h 2150051"/>
              <a:gd name="connsiteX72" fmla="*/ 52251 w 2612571"/>
              <a:gd name="connsiteY72" fmla="*/ 569445 h 2150051"/>
              <a:gd name="connsiteX73" fmla="*/ 91440 w 2612571"/>
              <a:gd name="connsiteY73" fmla="*/ 504131 h 2150051"/>
              <a:gd name="connsiteX74" fmla="*/ 117566 w 2612571"/>
              <a:gd name="connsiteY74" fmla="*/ 438817 h 2150051"/>
              <a:gd name="connsiteX75" fmla="*/ 143691 w 2612571"/>
              <a:gd name="connsiteY75" fmla="*/ 399628 h 2150051"/>
              <a:gd name="connsiteX76" fmla="*/ 156754 w 2612571"/>
              <a:gd name="connsiteY76" fmla="*/ 360440 h 2150051"/>
              <a:gd name="connsiteX77" fmla="*/ 195943 w 2612571"/>
              <a:gd name="connsiteY77" fmla="*/ 295125 h 2150051"/>
              <a:gd name="connsiteX78" fmla="*/ 222069 w 2612571"/>
              <a:gd name="connsiteY78" fmla="*/ 255937 h 2150051"/>
              <a:gd name="connsiteX79" fmla="*/ 248194 w 2612571"/>
              <a:gd name="connsiteY79" fmla="*/ 190622 h 2150051"/>
              <a:gd name="connsiteX80" fmla="*/ 300446 w 2612571"/>
              <a:gd name="connsiteY80" fmla="*/ 112245 h 2150051"/>
              <a:gd name="connsiteX81" fmla="*/ 339634 w 2612571"/>
              <a:gd name="connsiteY81" fmla="*/ 20805 h 2150051"/>
              <a:gd name="connsiteX82" fmla="*/ 378823 w 2612571"/>
              <a:gd name="connsiteY82" fmla="*/ 7742 h 2150051"/>
              <a:gd name="connsiteX83" fmla="*/ 509451 w 2612571"/>
              <a:gd name="connsiteY83" fmla="*/ 46931 h 2150051"/>
              <a:gd name="connsiteX84" fmla="*/ 548640 w 2612571"/>
              <a:gd name="connsiteY84" fmla="*/ 59994 h 2150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2612571" h="2150051">
                <a:moveTo>
                  <a:pt x="483326" y="7742"/>
                </a:moveTo>
                <a:cubicBezTo>
                  <a:pt x="572369" y="67105"/>
                  <a:pt x="460099" y="0"/>
                  <a:pt x="600891" y="46931"/>
                </a:cubicBezTo>
                <a:cubicBezTo>
                  <a:pt x="628602" y="56168"/>
                  <a:pt x="652306" y="74886"/>
                  <a:pt x="679269" y="86120"/>
                </a:cubicBezTo>
                <a:cubicBezTo>
                  <a:pt x="704689" y="96712"/>
                  <a:pt x="733015" y="99929"/>
                  <a:pt x="757646" y="112245"/>
                </a:cubicBezTo>
                <a:cubicBezTo>
                  <a:pt x="775063" y="120954"/>
                  <a:pt x="792875" y="128914"/>
                  <a:pt x="809897" y="138371"/>
                </a:cubicBezTo>
                <a:cubicBezTo>
                  <a:pt x="832091" y="150701"/>
                  <a:pt x="852010" y="167248"/>
                  <a:pt x="875211" y="177560"/>
                </a:cubicBezTo>
                <a:cubicBezTo>
                  <a:pt x="891617" y="184851"/>
                  <a:pt x="910267" y="185463"/>
                  <a:pt x="927463" y="190622"/>
                </a:cubicBezTo>
                <a:cubicBezTo>
                  <a:pt x="953841" y="198535"/>
                  <a:pt x="980420" y="206156"/>
                  <a:pt x="1005840" y="216748"/>
                </a:cubicBezTo>
                <a:cubicBezTo>
                  <a:pt x="1032803" y="227983"/>
                  <a:pt x="1057254" y="244703"/>
                  <a:pt x="1084217" y="255937"/>
                </a:cubicBezTo>
                <a:cubicBezTo>
                  <a:pt x="1109637" y="266529"/>
                  <a:pt x="1137590" y="270522"/>
                  <a:pt x="1162594" y="282062"/>
                </a:cubicBezTo>
                <a:cubicBezTo>
                  <a:pt x="1194468" y="296773"/>
                  <a:pt x="1222222" y="319468"/>
                  <a:pt x="1254034" y="334314"/>
                </a:cubicBezTo>
                <a:cubicBezTo>
                  <a:pt x="1287747" y="350047"/>
                  <a:pt x="1323995" y="359685"/>
                  <a:pt x="1358537" y="373502"/>
                </a:cubicBezTo>
                <a:cubicBezTo>
                  <a:pt x="1389327" y="385818"/>
                  <a:pt x="1418748" y="401538"/>
                  <a:pt x="1449977" y="412691"/>
                </a:cubicBezTo>
                <a:cubicBezTo>
                  <a:pt x="1479830" y="423353"/>
                  <a:pt x="1511830" y="427438"/>
                  <a:pt x="1541417" y="438817"/>
                </a:cubicBezTo>
                <a:cubicBezTo>
                  <a:pt x="1568679" y="449302"/>
                  <a:pt x="1592674" y="467157"/>
                  <a:pt x="1619794" y="478005"/>
                </a:cubicBezTo>
                <a:cubicBezTo>
                  <a:pt x="1694572" y="507916"/>
                  <a:pt x="1723283" y="513675"/>
                  <a:pt x="1789611" y="530257"/>
                </a:cubicBezTo>
                <a:cubicBezTo>
                  <a:pt x="1815737" y="547674"/>
                  <a:pt x="1838835" y="570846"/>
                  <a:pt x="1867989" y="582508"/>
                </a:cubicBezTo>
                <a:cubicBezTo>
                  <a:pt x="1889760" y="591217"/>
                  <a:pt x="1911348" y="600401"/>
                  <a:pt x="1933303" y="608634"/>
                </a:cubicBezTo>
                <a:cubicBezTo>
                  <a:pt x="1946196" y="613469"/>
                  <a:pt x="1959835" y="616273"/>
                  <a:pt x="1972491" y="621697"/>
                </a:cubicBezTo>
                <a:cubicBezTo>
                  <a:pt x="1990390" y="629368"/>
                  <a:pt x="2007836" y="638161"/>
                  <a:pt x="2024743" y="647822"/>
                </a:cubicBezTo>
                <a:cubicBezTo>
                  <a:pt x="2038374" y="655611"/>
                  <a:pt x="2049501" y="667764"/>
                  <a:pt x="2063931" y="673948"/>
                </a:cubicBezTo>
                <a:cubicBezTo>
                  <a:pt x="2080433" y="681020"/>
                  <a:pt x="2098920" y="682079"/>
                  <a:pt x="2116183" y="687011"/>
                </a:cubicBezTo>
                <a:cubicBezTo>
                  <a:pt x="2129422" y="690794"/>
                  <a:pt x="2142308" y="695720"/>
                  <a:pt x="2155371" y="700074"/>
                </a:cubicBezTo>
                <a:cubicBezTo>
                  <a:pt x="2172788" y="713137"/>
                  <a:pt x="2189787" y="726777"/>
                  <a:pt x="2207623" y="739262"/>
                </a:cubicBezTo>
                <a:cubicBezTo>
                  <a:pt x="2233346" y="757268"/>
                  <a:pt x="2263797" y="769312"/>
                  <a:pt x="2286000" y="791514"/>
                </a:cubicBezTo>
                <a:cubicBezTo>
                  <a:pt x="2340584" y="846097"/>
                  <a:pt x="2314105" y="815923"/>
                  <a:pt x="2364377" y="882954"/>
                </a:cubicBezTo>
                <a:cubicBezTo>
                  <a:pt x="2397212" y="981458"/>
                  <a:pt x="2349100" y="863855"/>
                  <a:pt x="2416629" y="948268"/>
                </a:cubicBezTo>
                <a:cubicBezTo>
                  <a:pt x="2425231" y="959020"/>
                  <a:pt x="2424267" y="974801"/>
                  <a:pt x="2429691" y="987457"/>
                </a:cubicBezTo>
                <a:cubicBezTo>
                  <a:pt x="2498379" y="1147731"/>
                  <a:pt x="2416361" y="947734"/>
                  <a:pt x="2481943" y="1078897"/>
                </a:cubicBezTo>
                <a:cubicBezTo>
                  <a:pt x="2522832" y="1160675"/>
                  <a:pt x="2496184" y="1121620"/>
                  <a:pt x="2521131" y="1196462"/>
                </a:cubicBezTo>
                <a:cubicBezTo>
                  <a:pt x="2528546" y="1218708"/>
                  <a:pt x="2541215" y="1239120"/>
                  <a:pt x="2547257" y="1261777"/>
                </a:cubicBezTo>
                <a:cubicBezTo>
                  <a:pt x="2558699" y="1304683"/>
                  <a:pt x="2556891" y="1351176"/>
                  <a:pt x="2573383" y="1392405"/>
                </a:cubicBezTo>
                <a:cubicBezTo>
                  <a:pt x="2604623" y="1470504"/>
                  <a:pt x="2592094" y="1435474"/>
                  <a:pt x="2612571" y="1496908"/>
                </a:cubicBezTo>
                <a:cubicBezTo>
                  <a:pt x="2608217" y="1562222"/>
                  <a:pt x="2610270" y="1628282"/>
                  <a:pt x="2599509" y="1692851"/>
                </a:cubicBezTo>
                <a:cubicBezTo>
                  <a:pt x="2596928" y="1708337"/>
                  <a:pt x="2580404" y="1717998"/>
                  <a:pt x="2573383" y="1732040"/>
                </a:cubicBezTo>
                <a:cubicBezTo>
                  <a:pt x="2545762" y="1787281"/>
                  <a:pt x="2571073" y="1840078"/>
                  <a:pt x="2481943" y="1875731"/>
                </a:cubicBezTo>
                <a:cubicBezTo>
                  <a:pt x="2255934" y="1966136"/>
                  <a:pt x="2533971" y="1849717"/>
                  <a:pt x="2377440" y="1927982"/>
                </a:cubicBezTo>
                <a:cubicBezTo>
                  <a:pt x="2356467" y="1938468"/>
                  <a:pt x="2333553" y="1944585"/>
                  <a:pt x="2312126" y="1954108"/>
                </a:cubicBezTo>
                <a:cubicBezTo>
                  <a:pt x="2294331" y="1962017"/>
                  <a:pt x="2277669" y="1972325"/>
                  <a:pt x="2259874" y="1980234"/>
                </a:cubicBezTo>
                <a:cubicBezTo>
                  <a:pt x="2238447" y="1989757"/>
                  <a:pt x="2215533" y="1995874"/>
                  <a:pt x="2194560" y="2006360"/>
                </a:cubicBezTo>
                <a:cubicBezTo>
                  <a:pt x="2104351" y="2051464"/>
                  <a:pt x="2211862" y="2018362"/>
                  <a:pt x="2103120" y="2045548"/>
                </a:cubicBezTo>
                <a:cubicBezTo>
                  <a:pt x="2076994" y="2062965"/>
                  <a:pt x="2055205" y="2090185"/>
                  <a:pt x="2024743" y="2097800"/>
                </a:cubicBezTo>
                <a:cubicBezTo>
                  <a:pt x="2007326" y="2102154"/>
                  <a:pt x="1989754" y="2105930"/>
                  <a:pt x="1972491" y="2110862"/>
                </a:cubicBezTo>
                <a:cubicBezTo>
                  <a:pt x="1959251" y="2114645"/>
                  <a:pt x="1946966" y="2122217"/>
                  <a:pt x="1933303" y="2123925"/>
                </a:cubicBezTo>
                <a:cubicBezTo>
                  <a:pt x="1856969" y="2133467"/>
                  <a:pt x="1582697" y="2147032"/>
                  <a:pt x="1528354" y="2150051"/>
                </a:cubicBezTo>
                <a:cubicBezTo>
                  <a:pt x="1489166" y="2145697"/>
                  <a:pt x="1449760" y="2142984"/>
                  <a:pt x="1410789" y="2136988"/>
                </a:cubicBezTo>
                <a:cubicBezTo>
                  <a:pt x="1388312" y="2133530"/>
                  <a:pt x="1268928" y="2098323"/>
                  <a:pt x="1267097" y="2097800"/>
                </a:cubicBezTo>
                <a:cubicBezTo>
                  <a:pt x="1231747" y="2074233"/>
                  <a:pt x="1217093" y="2062122"/>
                  <a:pt x="1175657" y="2045548"/>
                </a:cubicBezTo>
                <a:cubicBezTo>
                  <a:pt x="1175606" y="2045528"/>
                  <a:pt x="1077711" y="2012900"/>
                  <a:pt x="1058091" y="2006360"/>
                </a:cubicBezTo>
                <a:lnTo>
                  <a:pt x="940526" y="1967171"/>
                </a:lnTo>
                <a:cubicBezTo>
                  <a:pt x="927463" y="1962817"/>
                  <a:pt x="914839" y="1956808"/>
                  <a:pt x="901337" y="1954108"/>
                </a:cubicBezTo>
                <a:lnTo>
                  <a:pt x="836023" y="1941045"/>
                </a:lnTo>
                <a:cubicBezTo>
                  <a:pt x="818606" y="1932337"/>
                  <a:pt x="800678" y="1924581"/>
                  <a:pt x="783771" y="1914920"/>
                </a:cubicBezTo>
                <a:cubicBezTo>
                  <a:pt x="770140" y="1907131"/>
                  <a:pt x="758625" y="1895815"/>
                  <a:pt x="744583" y="1888794"/>
                </a:cubicBezTo>
                <a:cubicBezTo>
                  <a:pt x="732267" y="1882636"/>
                  <a:pt x="718287" y="1880566"/>
                  <a:pt x="705394" y="1875731"/>
                </a:cubicBezTo>
                <a:cubicBezTo>
                  <a:pt x="683439" y="1867498"/>
                  <a:pt x="661053" y="1860091"/>
                  <a:pt x="640080" y="1849605"/>
                </a:cubicBezTo>
                <a:cubicBezTo>
                  <a:pt x="626038" y="1842584"/>
                  <a:pt x="614674" y="1830998"/>
                  <a:pt x="600891" y="1823480"/>
                </a:cubicBezTo>
                <a:cubicBezTo>
                  <a:pt x="566701" y="1804831"/>
                  <a:pt x="523928" y="1798767"/>
                  <a:pt x="496389" y="1771228"/>
                </a:cubicBezTo>
                <a:cubicBezTo>
                  <a:pt x="446445" y="1721284"/>
                  <a:pt x="392285" y="1673855"/>
                  <a:pt x="352697" y="1614474"/>
                </a:cubicBezTo>
                <a:cubicBezTo>
                  <a:pt x="278258" y="1502817"/>
                  <a:pt x="384777" y="1626766"/>
                  <a:pt x="287383" y="1496908"/>
                </a:cubicBezTo>
                <a:cubicBezTo>
                  <a:pt x="276299" y="1482129"/>
                  <a:pt x="259278" y="1472499"/>
                  <a:pt x="248194" y="1457720"/>
                </a:cubicBezTo>
                <a:cubicBezTo>
                  <a:pt x="232960" y="1437408"/>
                  <a:pt x="222462" y="1413935"/>
                  <a:pt x="209006" y="1392405"/>
                </a:cubicBezTo>
                <a:cubicBezTo>
                  <a:pt x="200685" y="1379092"/>
                  <a:pt x="189459" y="1367472"/>
                  <a:pt x="182880" y="1353217"/>
                </a:cubicBezTo>
                <a:cubicBezTo>
                  <a:pt x="163227" y="1310636"/>
                  <a:pt x="151602" y="1264534"/>
                  <a:pt x="130629" y="1222588"/>
                </a:cubicBezTo>
                <a:lnTo>
                  <a:pt x="104503" y="1170337"/>
                </a:lnTo>
                <a:cubicBezTo>
                  <a:pt x="100149" y="1148565"/>
                  <a:pt x="96825" y="1126562"/>
                  <a:pt x="91440" y="1105022"/>
                </a:cubicBezTo>
                <a:cubicBezTo>
                  <a:pt x="88100" y="1091664"/>
                  <a:pt x="81717" y="1079192"/>
                  <a:pt x="78377" y="1065834"/>
                </a:cubicBezTo>
                <a:cubicBezTo>
                  <a:pt x="72992" y="1044294"/>
                  <a:pt x="73110" y="1021309"/>
                  <a:pt x="65314" y="1000520"/>
                </a:cubicBezTo>
                <a:cubicBezTo>
                  <a:pt x="59802" y="985820"/>
                  <a:pt x="46978" y="974962"/>
                  <a:pt x="39189" y="961331"/>
                </a:cubicBezTo>
                <a:cubicBezTo>
                  <a:pt x="13360" y="916131"/>
                  <a:pt x="14656" y="913859"/>
                  <a:pt x="0" y="869891"/>
                </a:cubicBezTo>
                <a:cubicBezTo>
                  <a:pt x="4354" y="804577"/>
                  <a:pt x="2854" y="738606"/>
                  <a:pt x="13063" y="673948"/>
                </a:cubicBezTo>
                <a:cubicBezTo>
                  <a:pt x="16100" y="654713"/>
                  <a:pt x="32352" y="639930"/>
                  <a:pt x="39189" y="621697"/>
                </a:cubicBezTo>
                <a:cubicBezTo>
                  <a:pt x="45493" y="604887"/>
                  <a:pt x="44960" y="585851"/>
                  <a:pt x="52251" y="569445"/>
                </a:cubicBezTo>
                <a:cubicBezTo>
                  <a:pt x="62563" y="546244"/>
                  <a:pt x="80085" y="526840"/>
                  <a:pt x="91440" y="504131"/>
                </a:cubicBezTo>
                <a:cubicBezTo>
                  <a:pt x="101927" y="483158"/>
                  <a:pt x="107080" y="459790"/>
                  <a:pt x="117566" y="438817"/>
                </a:cubicBezTo>
                <a:cubicBezTo>
                  <a:pt x="124587" y="424775"/>
                  <a:pt x="136670" y="413670"/>
                  <a:pt x="143691" y="399628"/>
                </a:cubicBezTo>
                <a:cubicBezTo>
                  <a:pt x="149849" y="387312"/>
                  <a:pt x="150596" y="372756"/>
                  <a:pt x="156754" y="360440"/>
                </a:cubicBezTo>
                <a:cubicBezTo>
                  <a:pt x="168109" y="337731"/>
                  <a:pt x="182486" y="316656"/>
                  <a:pt x="195943" y="295125"/>
                </a:cubicBezTo>
                <a:cubicBezTo>
                  <a:pt x="204264" y="281812"/>
                  <a:pt x="215048" y="269979"/>
                  <a:pt x="222069" y="255937"/>
                </a:cubicBezTo>
                <a:cubicBezTo>
                  <a:pt x="232555" y="234964"/>
                  <a:pt x="236966" y="211208"/>
                  <a:pt x="248194" y="190622"/>
                </a:cubicBezTo>
                <a:cubicBezTo>
                  <a:pt x="263230" y="163057"/>
                  <a:pt x="300446" y="112245"/>
                  <a:pt x="300446" y="112245"/>
                </a:cubicBezTo>
                <a:cubicBezTo>
                  <a:pt x="308290" y="80871"/>
                  <a:pt x="311445" y="43357"/>
                  <a:pt x="339634" y="20805"/>
                </a:cubicBezTo>
                <a:cubicBezTo>
                  <a:pt x="350386" y="12203"/>
                  <a:pt x="365760" y="12096"/>
                  <a:pt x="378823" y="7742"/>
                </a:cubicBezTo>
                <a:cubicBezTo>
                  <a:pt x="457792" y="27485"/>
                  <a:pt x="414041" y="15127"/>
                  <a:pt x="509451" y="46931"/>
                </a:cubicBezTo>
                <a:lnTo>
                  <a:pt x="548640" y="59994"/>
                </a:lnTo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27655" name="TextBox 8"/>
          <p:cNvSpPr txBox="1">
            <a:spLocks noChangeArrowheads="1"/>
          </p:cNvSpPr>
          <p:nvPr/>
        </p:nvSpPr>
        <p:spPr bwMode="auto">
          <a:xfrm>
            <a:off x="7715251" y="2443163"/>
            <a:ext cx="5889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a-IR" altLang="en-US"/>
              <a:t>محیط</a:t>
            </a:r>
            <a:endParaRPr lang="en-US" altLang="en-US"/>
          </a:p>
        </p:txBody>
      </p:sp>
      <p:sp>
        <p:nvSpPr>
          <p:cNvPr id="27656" name="TextBox 9"/>
          <p:cNvSpPr txBox="1">
            <a:spLocks noChangeArrowheads="1"/>
          </p:cNvSpPr>
          <p:nvPr/>
        </p:nvSpPr>
        <p:spPr bwMode="auto">
          <a:xfrm>
            <a:off x="5299076" y="3409950"/>
            <a:ext cx="15351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fa-IR" altLang="en-US"/>
              <a:t>پدیده مورد مطالعه</a:t>
            </a:r>
            <a:endParaRPr lang="en-US" altLang="en-US"/>
          </a:p>
        </p:txBody>
      </p:sp>
      <p:sp>
        <p:nvSpPr>
          <p:cNvPr id="11" name="Content Placeholder 1"/>
          <p:cNvSpPr txBox="1">
            <a:spLocks/>
          </p:cNvSpPr>
          <p:nvPr/>
        </p:nvSpPr>
        <p:spPr bwMode="auto">
          <a:xfrm>
            <a:off x="2046288" y="5357814"/>
            <a:ext cx="8147050" cy="57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r" rtl="1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/>
            </a:pPr>
            <a:r>
              <a:rPr lang="fa-IR" sz="2800" kern="0" dirty="0"/>
              <a:t>انگار می توان پدیده را از محیط جدا کرد و به مطالعه آن پرداخت</a:t>
            </a:r>
          </a:p>
        </p:txBody>
      </p:sp>
    </p:spTree>
    <p:extLst>
      <p:ext uri="{BB962C8B-B14F-4D97-AF65-F5344CB8AC3E}">
        <p14:creationId xmlns:p14="http://schemas.microsoft.com/office/powerpoint/2010/main" val="103335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22</TotalTime>
  <Words>1234</Words>
  <Application>Microsoft Office PowerPoint</Application>
  <PresentationFormat>Widescreen</PresentationFormat>
  <Paragraphs>275</Paragraphs>
  <Slides>33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33</vt:i4>
      </vt:variant>
    </vt:vector>
  </HeadingPairs>
  <TitlesOfParts>
    <vt:vector size="45" baseType="lpstr">
      <vt:lpstr>Arial</vt:lpstr>
      <vt:lpstr>B Koodak</vt:lpstr>
      <vt:lpstr>Calibri</vt:lpstr>
      <vt:lpstr>IranNastaliq</vt:lpstr>
      <vt:lpstr>Tahoma</vt:lpstr>
      <vt:lpstr>Times New Roman</vt:lpstr>
      <vt:lpstr>Trebuchet MS</vt:lpstr>
      <vt:lpstr>Wingdings</vt:lpstr>
      <vt:lpstr>Wingdings 3</vt:lpstr>
      <vt:lpstr>Facet</vt:lpstr>
      <vt:lpstr>Chart</vt:lpstr>
      <vt:lpstr>Equation</vt:lpstr>
      <vt:lpstr>PowerPoint Presentation</vt:lpstr>
      <vt:lpstr> اشنایی با اصول مدل سازی</vt:lpstr>
      <vt:lpstr>Basics of Modeling اصول مدلسازی </vt:lpstr>
      <vt:lpstr>مدلسازی چیست؟</vt:lpstr>
      <vt:lpstr>انتزاع</vt:lpstr>
      <vt:lpstr>مدل سازی نوعی انتزاع است</vt:lpstr>
      <vt:lpstr>آیا حرکت از جزء به کل ممکن است؟</vt:lpstr>
      <vt:lpstr>آیا حرکت از جزء به کل ممکن است؟</vt:lpstr>
      <vt:lpstr>مدل سازی و نظریه سیستم ها</vt:lpstr>
      <vt:lpstr>مدل سازی و نظریه سیستم ها</vt:lpstr>
      <vt:lpstr>مدل سازی و نظریه سیستم ها</vt:lpstr>
      <vt:lpstr>مدل سازی و نظریه سیستم ها</vt:lpstr>
      <vt:lpstr>مدل محاسباتی</vt:lpstr>
      <vt:lpstr>آیا مدل همان سیستم است؟</vt:lpstr>
      <vt:lpstr>رویکردهای متداول در مدل سازی</vt:lpstr>
      <vt:lpstr>تقسیم بندی سیستم ها / مدل ها</vt:lpstr>
      <vt:lpstr>هدف از مدل سازی</vt:lpstr>
      <vt:lpstr>مدل خوب چه مدلی است؟</vt:lpstr>
      <vt:lpstr>PowerPoint Presentation</vt:lpstr>
      <vt:lpstr>شناسایی سیستم ها</vt:lpstr>
      <vt:lpstr>شناسایی سیستم ها</vt:lpstr>
      <vt:lpstr>شناسایی سیستم ها</vt:lpstr>
      <vt:lpstr>ورودی های مدل چه باشد؟</vt:lpstr>
      <vt:lpstr>انتخاب خانواده مدل</vt:lpstr>
      <vt:lpstr>چند خانواده مدل مهم</vt:lpstr>
      <vt:lpstr>دینامیک کجا ها وارد شود؟</vt:lpstr>
      <vt:lpstr>شناسایی ساختار </vt:lpstr>
      <vt:lpstr>مسئله تعمیم پذیری</vt:lpstr>
      <vt:lpstr>شناسایی پارامتر</vt:lpstr>
      <vt:lpstr>انتخاب داده های ورودی</vt:lpstr>
      <vt:lpstr>انواع داده ها</vt:lpstr>
      <vt:lpstr>نکات نهایی</vt:lpstr>
      <vt:lpstr>PowerPoint Presentation</vt:lpstr>
    </vt:vector>
  </TitlesOfParts>
  <Company>Gerdoo.net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hitech</dc:creator>
  <cp:lastModifiedBy>hitech</cp:lastModifiedBy>
  <cp:revision>3</cp:revision>
  <dcterms:created xsi:type="dcterms:W3CDTF">2026-09-11T06:53:17Z</dcterms:created>
  <dcterms:modified xsi:type="dcterms:W3CDTF">2026-09-11T07:23:43Z</dcterms:modified>
</cp:coreProperties>
</file>